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7561263" cy="10693400"/>
  <p:notesSz cx="6858000" cy="9144000"/>
  <p:defaultTextStyle>
    <a:defPPr>
      <a:defRPr lang="zh-TW"/>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C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淺色樣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034E78-7F5D-4C2E-B375-FC64B27BC917}" styleName="深色樣式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p:cViewPr>
        <p:scale>
          <a:sx n="84" d="100"/>
          <a:sy n="84" d="100"/>
        </p:scale>
        <p:origin x="4592" y="796"/>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pic>
        <p:nvPicPr>
          <p:cNvPr id="8" name="Picture 14" descr="E:\Shao_Lee\++\Thermal\7.OTHERS\product sheet\未命名-1-01.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63" y="18108"/>
            <a:ext cx="7560000" cy="1069308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3"/>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20210" y="-63308"/>
            <a:ext cx="7596000" cy="119356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5"/>
          <p:cNvPicPr>
            <a:picLocks noChangeAspect="1" noChangeArrowheads="1"/>
          </p:cNvPicPr>
          <p:nvPr userDrawn="1"/>
        </p:nvPicPr>
        <p:blipFill>
          <a:blip r:embed="rId4">
            <a:extLst>
              <a:ext uri="{28A0092B-C50C-407E-A947-70E740481C1C}">
                <a14:useLocalDpi xmlns:a14="http://schemas.microsoft.com/office/drawing/2010/main" val="0"/>
              </a:ext>
            </a:extLst>
          </a:blip>
          <a:stretch>
            <a:fillRect/>
          </a:stretch>
        </p:blipFill>
        <p:spPr bwMode="auto">
          <a:xfrm>
            <a:off x="-25161" y="9051006"/>
            <a:ext cx="434275" cy="16637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6"/>
          <p:cNvPicPr>
            <a:picLocks noChangeAspect="1" noChangeArrowheads="1"/>
          </p:cNvPicPr>
          <p:nvPr userDrawn="1"/>
        </p:nvPicPr>
        <p:blipFill>
          <a:blip r:embed="rId5">
            <a:extLst>
              <a:ext uri="{28A0092B-C50C-407E-A947-70E740481C1C}">
                <a14:useLocalDpi xmlns:a14="http://schemas.microsoft.com/office/drawing/2010/main" val="0"/>
              </a:ext>
            </a:extLst>
          </a:blip>
          <a:stretch>
            <a:fillRect/>
          </a:stretch>
        </p:blipFill>
        <p:spPr bwMode="auto">
          <a:xfrm>
            <a:off x="4385000" y="4270691"/>
            <a:ext cx="3175000" cy="550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410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pic>
        <p:nvPicPr>
          <p:cNvPr id="3076" name="Picture 4" descr="E:\Shao_Lee\++\Thermal\7.OTHERS\product sheet\未命名-1-0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793" y="-6351"/>
            <a:ext cx="7566025" cy="10699751"/>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E:\Shao_Lee\++\Thermal\7.OTHERS\product sheet\未命名-1-06.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7525" y="450156"/>
            <a:ext cx="6584950" cy="1597025"/>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7" descr="E:\Shao_Lee\++\Thermal\7.OTHERS\product sheet\未命名-1-09.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263" y="10382498"/>
            <a:ext cx="7560000" cy="310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0907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1040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378065" y="428232"/>
            <a:ext cx="6805137" cy="1782233"/>
          </a:xfrm>
          <a:prstGeom prst="rect">
            <a:avLst/>
          </a:prstGeom>
        </p:spPr>
        <p:txBody>
          <a:bodyPr vert="horz" lIns="99569" tIns="49785" rIns="99569" bIns="49785"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378065" y="2495128"/>
            <a:ext cx="6805137" cy="7057150"/>
          </a:xfrm>
          <a:prstGeom prst="rect">
            <a:avLst/>
          </a:prstGeom>
        </p:spPr>
        <p:txBody>
          <a:bodyPr vert="horz" lIns="99569" tIns="49785" rIns="99569" bIns="49785"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378065"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F8B9EDC7-1D5A-430F-A79D-3D2B2607780C}" type="datetimeFigureOut">
              <a:rPr lang="zh-TW" altLang="en-US" smtClean="0"/>
              <a:t>2023/3/1</a:t>
            </a:fld>
            <a:endParaRPr lang="zh-TW" altLang="en-US"/>
          </a:p>
        </p:txBody>
      </p:sp>
      <p:sp>
        <p:nvSpPr>
          <p:cNvPr id="5" name="頁尾版面配置區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5418907"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26023348-3F9E-4C41-B368-8DACFDEFA257}" type="slidenum">
              <a:rPr lang="zh-TW" altLang="en-US" smtClean="0"/>
              <a:t>‹#›</a:t>
            </a:fld>
            <a:endParaRPr lang="zh-TW" altLang="en-US"/>
          </a:p>
        </p:txBody>
      </p:sp>
    </p:spTree>
    <p:extLst>
      <p:ext uri="{BB962C8B-B14F-4D97-AF65-F5344CB8AC3E}">
        <p14:creationId xmlns:p14="http://schemas.microsoft.com/office/powerpoint/2010/main" val="4005170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anose="020B0604020202020204"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zh-TW"/>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 Placeholder 3"/>
          <p:cNvSpPr txBox="1">
            <a:spLocks noChangeArrowheads="1"/>
          </p:cNvSpPr>
          <p:nvPr/>
        </p:nvSpPr>
        <p:spPr>
          <a:xfrm>
            <a:off x="3791114" y="1468121"/>
            <a:ext cx="3458255" cy="1811612"/>
          </a:xfrm>
          <a:prstGeom prst="rect">
            <a:avLst/>
          </a:prstGeom>
        </p:spPr>
        <p:txBody>
          <a:bodyPr>
            <a:noAutofit/>
          </a:bodyPr>
          <a:lstStyle>
            <a:lvl1pPr marL="373384" indent="-373384" algn="l" defTabSz="995690" rtl="0" eaLnBrk="1" latinLnBrk="0" hangingPunct="1">
              <a:spcBef>
                <a:spcPct val="20000"/>
              </a:spcBef>
              <a:buFont typeface="Arial" panose="020B0604020202020204"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fontAlgn="base">
              <a:buNone/>
            </a:pPr>
            <a:endParaRPr lang="en-US" altLang="en-US" sz="1200" dirty="0">
              <a:latin typeface="微軟正黑體" panose="020B0604030504040204" pitchFamily="34" charset="-120"/>
              <a:ea typeface="微軟正黑體" panose="020B0604030504040204" pitchFamily="34" charset="-120"/>
              <a:cs typeface="Teko" panose="02000000000000000000" pitchFamily="2" charset="0"/>
            </a:endParaRPr>
          </a:p>
          <a:p>
            <a:pPr marL="0" indent="0" fontAlgn="base">
              <a:buNone/>
            </a:pPr>
            <a:r>
              <a:rPr lang="en-US" altLang="en-US" sz="1050" dirty="0" smtClean="0">
                <a:latin typeface="Teko" panose="02000000000000000000"/>
                <a:cs typeface="Teko" panose="02000000000000000000" pitchFamily="2" charset="0"/>
              </a:rPr>
              <a:t>Cooler </a:t>
            </a:r>
            <a:r>
              <a:rPr lang="en-US" altLang="en-US" sz="1050" dirty="0">
                <a:latin typeface="Teko" panose="02000000000000000000"/>
                <a:cs typeface="Teko" panose="02000000000000000000" pitchFamily="2" charset="0"/>
              </a:rPr>
              <a:t>Master is advancing the Hyper Series legacy with the debut of the 6 heat pipe Hyper air cooler – the Hyper </a:t>
            </a:r>
            <a:r>
              <a:rPr lang="en-US" altLang="en-US" sz="1050" dirty="0" smtClean="0">
                <a:latin typeface="Teko" panose="02000000000000000000"/>
                <a:cs typeface="Teko" panose="02000000000000000000" pitchFamily="2" charset="0"/>
              </a:rPr>
              <a:t>620S. With </a:t>
            </a:r>
            <a:r>
              <a:rPr lang="en-US" altLang="en-US" sz="1050" dirty="0">
                <a:latin typeface="Teko" panose="02000000000000000000"/>
                <a:cs typeface="Teko" panose="02000000000000000000" pitchFamily="2" charset="0"/>
              </a:rPr>
              <a:t>the dual tower dual fan design, the 6 heat pipe array dissipates heat impressively to handle the newest CPUs in the market. The </a:t>
            </a:r>
            <a:r>
              <a:rPr lang="en-US" altLang="en-US" sz="1050" dirty="0" smtClean="0">
                <a:latin typeface="Teko" panose="02000000000000000000"/>
                <a:cs typeface="Teko" panose="02000000000000000000" pitchFamily="2" charset="0"/>
              </a:rPr>
              <a:t>new </a:t>
            </a:r>
            <a:r>
              <a:rPr lang="en-US" altLang="en-US" sz="1050" dirty="0">
                <a:latin typeface="Teko" panose="02000000000000000000"/>
                <a:cs typeface="Teko" panose="02000000000000000000" pitchFamily="2" charset="0"/>
              </a:rPr>
              <a:t>fans display stunning color and lighting </a:t>
            </a:r>
            <a:r>
              <a:rPr lang="en-US" altLang="en-US" sz="1050" dirty="0" smtClean="0">
                <a:latin typeface="Teko" panose="02000000000000000000"/>
                <a:cs typeface="Teko" panose="02000000000000000000" pitchFamily="2" charset="0"/>
              </a:rPr>
              <a:t>with </a:t>
            </a:r>
            <a:r>
              <a:rPr lang="en-US" altLang="zh-CN" sz="1050" dirty="0" smtClean="0">
                <a:latin typeface="Teko" panose="02000000000000000000"/>
                <a:cs typeface="Teko" panose="02000000000000000000" pitchFamily="2" charset="0"/>
              </a:rPr>
              <a:t>easy clip to install</a:t>
            </a:r>
            <a:r>
              <a:rPr lang="en-US" altLang="en-US" sz="1050" dirty="0" smtClean="0">
                <a:latin typeface="Teko" panose="02000000000000000000"/>
                <a:cs typeface="Teko" panose="02000000000000000000" pitchFamily="2" charset="0"/>
              </a:rPr>
              <a:t>. </a:t>
            </a:r>
            <a:r>
              <a:rPr lang="en-US" altLang="en-US" sz="1050" dirty="0">
                <a:latin typeface="Teko" panose="02000000000000000000"/>
                <a:cs typeface="Teko" panose="02000000000000000000" pitchFamily="2" charset="0"/>
              </a:rPr>
              <a:t>The cooler height is set to </a:t>
            </a:r>
            <a:r>
              <a:rPr lang="en-US" altLang="en-US" sz="1050" dirty="0" smtClean="0">
                <a:latin typeface="Teko" panose="02000000000000000000"/>
                <a:cs typeface="Teko" panose="02000000000000000000" pitchFamily="2" charset="0"/>
              </a:rPr>
              <a:t>154.9mm </a:t>
            </a:r>
            <a:r>
              <a:rPr lang="en-US" altLang="en-US" sz="1050" dirty="0">
                <a:latin typeface="Teko" panose="02000000000000000000"/>
                <a:cs typeface="Teko" panose="02000000000000000000" pitchFamily="2" charset="0"/>
              </a:rPr>
              <a:t>for a wide range of fitment for the majority of chassis without compromising cooling capabilities. The ARGB Auto Detection provides default ARGB spectrum lighting upon power up, or full ARGB customization through the motherboard header. We have expanded the Hyper line with an all new powerful introduction worthy of its name – </a:t>
            </a:r>
            <a:r>
              <a:rPr lang="en-US" altLang="en-US" sz="1050" dirty="0" smtClean="0">
                <a:latin typeface="Teko" panose="02000000000000000000"/>
                <a:cs typeface="Teko" panose="02000000000000000000" pitchFamily="2" charset="0"/>
              </a:rPr>
              <a:t>Hyper 620S</a:t>
            </a:r>
            <a:endParaRPr lang="en-US" altLang="zh-CN" sz="1050" dirty="0">
              <a:latin typeface="Teko" panose="02000000000000000000"/>
              <a:ea typeface="微軟正黑體" panose="020B0604030504040204" pitchFamily="34" charset="-120"/>
            </a:endParaRPr>
          </a:p>
          <a:p>
            <a:pPr marL="0" indent="0" fontAlgn="base">
              <a:buNone/>
            </a:pPr>
            <a:endParaRPr lang="en-US" altLang="zh-CN" sz="1000" dirty="0" smtClean="0">
              <a:latin typeface="微軟正黑體" panose="020B0604030504040204" pitchFamily="34" charset="-120"/>
              <a:ea typeface="微軟正黑體" panose="020B0604030504040204" pitchFamily="34" charset="-120"/>
            </a:endParaRPr>
          </a:p>
          <a:p>
            <a:pPr marL="0" indent="0" fontAlgn="base">
              <a:buNone/>
            </a:pPr>
            <a:endParaRPr lang="en-US" altLang="en-US" sz="1000" dirty="0">
              <a:solidFill>
                <a:schemeClr val="tx1">
                  <a:lumMod val="75000"/>
                  <a:lumOff val="25000"/>
                </a:schemeClr>
              </a:solidFill>
              <a:latin typeface="微軟正黑體" panose="020B0604030504040204" pitchFamily="34" charset="-120"/>
              <a:ea typeface="微軟正黑體" panose="020B0604030504040204" pitchFamily="34" charset="-120"/>
              <a:cs typeface="Meiryo" pitchFamily="34" charset="-128"/>
            </a:endParaRPr>
          </a:p>
        </p:txBody>
      </p:sp>
      <p:sp>
        <p:nvSpPr>
          <p:cNvPr id="4" name="矩形 3"/>
          <p:cNvSpPr/>
          <p:nvPr/>
        </p:nvSpPr>
        <p:spPr>
          <a:xfrm>
            <a:off x="783051" y="3969463"/>
            <a:ext cx="2781556" cy="627095"/>
          </a:xfrm>
          <a:prstGeom prst="rect">
            <a:avLst/>
          </a:prstGeom>
        </p:spPr>
        <p:txBody>
          <a:bodyPr wrap="square">
            <a:spAutoFit/>
          </a:bodyPr>
          <a:lstStyle/>
          <a:p>
            <a:pPr>
              <a:lnSpc>
                <a:spcPts val="3830"/>
              </a:lnSpc>
            </a:pPr>
            <a:r>
              <a:rPr lang="en-US" altLang="zh-CN" sz="4400" b="1" spc="-100" dirty="0" smtClean="0">
                <a:solidFill>
                  <a:srgbClr val="63C2C4"/>
                </a:solidFill>
                <a:latin typeface="Teko SemiBold" panose="02000000000000000000" pitchFamily="2" charset="0"/>
                <a:ea typeface="微軟正黑體" panose="020B0604030504040204" pitchFamily="34" charset="-120"/>
                <a:cs typeface="Teko SemiBold" panose="02000000000000000000" pitchFamily="2" charset="0"/>
              </a:rPr>
              <a:t>HYPER 620S</a:t>
            </a:r>
            <a:endParaRPr lang="en-US" altLang="zh-TW" sz="4400" b="1" spc="-100" dirty="0">
              <a:solidFill>
                <a:srgbClr val="63C2C4"/>
              </a:solidFill>
              <a:latin typeface="Teko SemiBold" panose="02000000000000000000" pitchFamily="2" charset="0"/>
              <a:ea typeface="微軟正黑體" panose="020B0604030504040204" pitchFamily="34" charset="-120"/>
              <a:cs typeface="Teko SemiBold" panose="02000000000000000000" pitchFamily="2" charset="0"/>
            </a:endParaRPr>
          </a:p>
        </p:txBody>
      </p:sp>
      <p:sp>
        <p:nvSpPr>
          <p:cNvPr id="5" name="矩形 4"/>
          <p:cNvSpPr/>
          <p:nvPr/>
        </p:nvSpPr>
        <p:spPr>
          <a:xfrm>
            <a:off x="2895395" y="9982581"/>
            <a:ext cx="1889125" cy="230832"/>
          </a:xfrm>
          <a:prstGeom prst="rect">
            <a:avLst/>
          </a:prstGeom>
        </p:spPr>
        <p:txBody>
          <a:bodyPr wrap="square">
            <a:spAutoFit/>
          </a:bodyPr>
          <a:lstStyle/>
          <a:p>
            <a:pPr algn="ctr">
              <a:spcBef>
                <a:spcPct val="0"/>
              </a:spcBef>
              <a:spcAft>
                <a:spcPct val="0"/>
              </a:spcAft>
            </a:pPr>
            <a:endParaRPr lang="en-US" altLang="en-US" sz="900" dirty="0">
              <a:solidFill>
                <a:schemeClr val="tx1">
                  <a:lumMod val="75000"/>
                  <a:lumOff val="25000"/>
                </a:schemeClr>
              </a:solidFill>
              <a:latin typeface="Noto Sans" pitchFamily="34" charset="0"/>
              <a:ea typeface="Meiryo" pitchFamily="34" charset="-128"/>
              <a:cs typeface="Meiryo" pitchFamily="34" charset="-128"/>
            </a:endParaRPr>
          </a:p>
        </p:txBody>
      </p:sp>
      <p:graphicFrame>
        <p:nvGraphicFramePr>
          <p:cNvPr id="3" name="Table 2"/>
          <p:cNvGraphicFramePr>
            <a:graphicFrameLocks noGrp="1"/>
          </p:cNvGraphicFramePr>
          <p:nvPr>
            <p:extLst>
              <p:ext uri="{D42A27DB-BD31-4B8C-83A1-F6EECF244321}">
                <p14:modId xmlns:p14="http://schemas.microsoft.com/office/powerpoint/2010/main" val="548804349"/>
              </p:ext>
            </p:extLst>
          </p:nvPr>
        </p:nvGraphicFramePr>
        <p:xfrm>
          <a:off x="773030" y="5957151"/>
          <a:ext cx="1054100" cy="234950"/>
        </p:xfrm>
        <a:graphic>
          <a:graphicData uri="http://schemas.openxmlformats.org/drawingml/2006/table">
            <a:tbl>
              <a:tblPr/>
              <a:tblGrid>
                <a:gridCol w="1054100">
                  <a:extLst>
                    <a:ext uri="{9D8B030D-6E8A-4147-A177-3AD203B41FA5}">
                      <a16:colId xmlns:a16="http://schemas.microsoft.com/office/drawing/2014/main" val="210810580"/>
                    </a:ext>
                  </a:extLst>
                </a:gridCol>
              </a:tblGrid>
              <a:tr h="190500">
                <a:tc>
                  <a:txBody>
                    <a:bodyPr/>
                    <a:lstStyle/>
                    <a:p>
                      <a:pPr algn="ctr" fontAlgn="ctr"/>
                      <a:endParaRPr lang="en-US" sz="12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6350" marR="6350" marT="6350" anchor="ctr">
                    <a:lnL>
                      <a:noFill/>
                    </a:lnL>
                    <a:lnR>
                      <a:noFill/>
                    </a:lnR>
                    <a:lnT>
                      <a:noFill/>
                    </a:lnT>
                    <a:lnB>
                      <a:noFill/>
                    </a:lnB>
                  </a:tcPr>
                </a:tc>
                <a:extLst>
                  <a:ext uri="{0D108BD9-81ED-4DB2-BD59-A6C34878D82A}">
                    <a16:rowId xmlns:a16="http://schemas.microsoft.com/office/drawing/2014/main" val="2121699"/>
                  </a:ext>
                </a:extLst>
              </a:tr>
            </a:tbl>
          </a:graphicData>
        </a:graphic>
      </p:graphicFrame>
      <p:sp>
        <p:nvSpPr>
          <p:cNvPr id="9" name="Rectangle 8"/>
          <p:cNvSpPr/>
          <p:nvPr/>
        </p:nvSpPr>
        <p:spPr>
          <a:xfrm>
            <a:off x="2911113" y="10048908"/>
            <a:ext cx="2143323" cy="261610"/>
          </a:xfrm>
          <a:prstGeom prst="rect">
            <a:avLst/>
          </a:prstGeom>
        </p:spPr>
        <p:txBody>
          <a:bodyPr wrap="square">
            <a:spAutoFit/>
          </a:bodyPr>
          <a:lstStyle/>
          <a:p>
            <a:pPr>
              <a:spcBef>
                <a:spcPct val="0"/>
              </a:spcBef>
              <a:spcAft>
                <a:spcPct val="0"/>
              </a:spcAft>
            </a:pPr>
            <a:endParaRPr lang="zh-CN" altLang="en-US" sz="1100" dirty="0">
              <a:solidFill>
                <a:schemeClr val="tx1">
                  <a:lumMod val="75000"/>
                  <a:lumOff val="25000"/>
                </a:schemeClr>
              </a:solidFill>
              <a:latin typeface="Noto Sans" pitchFamily="34" charset="0"/>
              <a:ea typeface="Meiryo" pitchFamily="34" charset="-128"/>
              <a:cs typeface="Meiryo" pitchFamily="34" charset="-128"/>
            </a:endParaRPr>
          </a:p>
        </p:txBody>
      </p:sp>
      <p:pic>
        <p:nvPicPr>
          <p:cNvPr id="7" name="圖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3751" y="741772"/>
            <a:ext cx="3126810" cy="3126810"/>
          </a:xfrm>
          <a:prstGeom prst="rect">
            <a:avLst/>
          </a:prstGeom>
        </p:spPr>
      </p:pic>
      <p:pic>
        <p:nvPicPr>
          <p:cNvPr id="8" name="圖片 7"/>
          <p:cNvPicPr>
            <a:picLocks noChangeAspect="1"/>
          </p:cNvPicPr>
          <p:nvPr/>
        </p:nvPicPr>
        <p:blipFill rotWithShape="1">
          <a:blip r:embed="rId3" cstate="print">
            <a:extLst>
              <a:ext uri="{28A0092B-C50C-407E-A947-70E740481C1C}">
                <a14:useLocalDpi xmlns:a14="http://schemas.microsoft.com/office/drawing/2010/main" val="0"/>
              </a:ext>
            </a:extLst>
          </a:blip>
          <a:srcRect l="24886" t="22297" r="8965" b="11554"/>
          <a:stretch/>
        </p:blipFill>
        <p:spPr>
          <a:xfrm>
            <a:off x="1380015" y="7964064"/>
            <a:ext cx="1496210" cy="1496210"/>
          </a:xfrm>
          <a:prstGeom prst="rect">
            <a:avLst/>
          </a:prstGeom>
        </p:spPr>
      </p:pic>
      <p:pic>
        <p:nvPicPr>
          <p:cNvPr id="12" name="圖片 11"/>
          <p:cNvPicPr>
            <a:picLocks noChangeAspect="1"/>
          </p:cNvPicPr>
          <p:nvPr/>
        </p:nvPicPr>
        <p:blipFill rotWithShape="1">
          <a:blip r:embed="rId4" cstate="print">
            <a:extLst>
              <a:ext uri="{28A0092B-C50C-407E-A947-70E740481C1C}">
                <a14:useLocalDpi xmlns:a14="http://schemas.microsoft.com/office/drawing/2010/main" val="0"/>
              </a:ext>
            </a:extLst>
          </a:blip>
          <a:srcRect l="16795" t="10077" r="16941" b="14625"/>
          <a:stretch/>
        </p:blipFill>
        <p:spPr>
          <a:xfrm>
            <a:off x="4437150" y="5238372"/>
            <a:ext cx="1422674" cy="1616675"/>
          </a:xfrm>
          <a:prstGeom prst="rect">
            <a:avLst/>
          </a:prstGeom>
        </p:spPr>
      </p:pic>
      <p:pic>
        <p:nvPicPr>
          <p:cNvPr id="14" name="圖片 13"/>
          <p:cNvPicPr>
            <a:picLocks noChangeAspect="1"/>
          </p:cNvPicPr>
          <p:nvPr/>
        </p:nvPicPr>
        <p:blipFill rotWithShape="1">
          <a:blip r:embed="rId5" cstate="print">
            <a:extLst>
              <a:ext uri="{28A0092B-C50C-407E-A947-70E740481C1C}">
                <a14:useLocalDpi xmlns:a14="http://schemas.microsoft.com/office/drawing/2010/main" val="0"/>
              </a:ext>
            </a:extLst>
          </a:blip>
          <a:srcRect l="16382" r="14641"/>
          <a:stretch/>
        </p:blipFill>
        <p:spPr>
          <a:xfrm>
            <a:off x="4639871" y="8022540"/>
            <a:ext cx="1313354" cy="1428040"/>
          </a:xfrm>
          <a:prstGeom prst="rect">
            <a:avLst/>
          </a:prstGeom>
        </p:spPr>
      </p:pic>
      <p:pic>
        <p:nvPicPr>
          <p:cNvPr id="15" name="圖片 14"/>
          <p:cNvPicPr>
            <a:picLocks noChangeAspect="1"/>
          </p:cNvPicPr>
          <p:nvPr/>
        </p:nvPicPr>
        <p:blipFill rotWithShape="1">
          <a:blip r:embed="rId6" cstate="print">
            <a:extLst>
              <a:ext uri="{28A0092B-C50C-407E-A947-70E740481C1C}">
                <a14:useLocalDpi xmlns:a14="http://schemas.microsoft.com/office/drawing/2010/main" val="0"/>
              </a:ext>
            </a:extLst>
          </a:blip>
          <a:srcRect l="10702" r="7560"/>
          <a:stretch/>
        </p:blipFill>
        <p:spPr>
          <a:xfrm>
            <a:off x="1216750" y="5346700"/>
            <a:ext cx="1553183" cy="1425142"/>
          </a:xfrm>
          <a:prstGeom prst="rect">
            <a:avLst/>
          </a:prstGeom>
        </p:spPr>
      </p:pic>
      <p:sp>
        <p:nvSpPr>
          <p:cNvPr id="24" name="Rectangle 23"/>
          <p:cNvSpPr/>
          <p:nvPr/>
        </p:nvSpPr>
        <p:spPr>
          <a:xfrm>
            <a:off x="1061794" y="7173348"/>
            <a:ext cx="1710725" cy="553998"/>
          </a:xfrm>
          <a:prstGeom prst="rect">
            <a:avLst/>
          </a:prstGeom>
        </p:spPr>
        <p:txBody>
          <a:bodyPr wrap="square">
            <a:spAutoFit/>
          </a:bodyPr>
          <a:lstStyle/>
          <a:p>
            <a:pPr algn="ctr">
              <a:spcBef>
                <a:spcPct val="0"/>
              </a:spcBef>
              <a:spcAft>
                <a:spcPct val="0"/>
              </a:spcAft>
            </a:pPr>
            <a:r>
              <a:rPr lang="en-US" altLang="en-US" sz="1000" dirty="0">
                <a:solidFill>
                  <a:schemeClr val="tx1">
                    <a:lumMod val="75000"/>
                    <a:lumOff val="25000"/>
                  </a:schemeClr>
                </a:solidFill>
                <a:latin typeface="Teko" panose="02000000000000000000"/>
                <a:ea typeface="Meiryo" pitchFamily="34" charset="-128"/>
                <a:cs typeface="Meiryo" pitchFamily="34" charset="-128"/>
              </a:rPr>
              <a:t>Dual tower heat sink delivers twice the surface area for superior cooling</a:t>
            </a:r>
            <a:endParaRPr lang="en-US" sz="1000" dirty="0">
              <a:solidFill>
                <a:schemeClr val="tx1">
                  <a:lumMod val="75000"/>
                  <a:lumOff val="25000"/>
                </a:schemeClr>
              </a:solidFill>
              <a:latin typeface="Teko" panose="02000000000000000000"/>
              <a:ea typeface="Meiryo" pitchFamily="34" charset="-128"/>
              <a:cs typeface="Meiryo" pitchFamily="34" charset="-128"/>
            </a:endParaRPr>
          </a:p>
        </p:txBody>
      </p:sp>
      <p:sp>
        <p:nvSpPr>
          <p:cNvPr id="25" name="Rectangle 14"/>
          <p:cNvSpPr/>
          <p:nvPr/>
        </p:nvSpPr>
        <p:spPr>
          <a:xfrm>
            <a:off x="770212" y="6858868"/>
            <a:ext cx="1861407" cy="400110"/>
          </a:xfrm>
          <a:prstGeom prst="rect">
            <a:avLst/>
          </a:prstGeom>
        </p:spPr>
        <p:txBody>
          <a:bodyPr wrap="none">
            <a:spAutoFit/>
          </a:bodyPr>
          <a:lstStyle/>
          <a:p>
            <a:pPr algn="ctr"/>
            <a:r>
              <a:rPr lang="en-US" altLang="en-US" b="1" dirty="0">
                <a:solidFill>
                  <a:schemeClr val="bg1"/>
                </a:solidFill>
                <a:latin typeface="Teko SemiBold" panose="02000000000000000000" pitchFamily="2" charset="0"/>
                <a:ea typeface="Noto Sans" panose="020B0502040504020204" pitchFamily="34" charset="0"/>
                <a:cs typeface="Teko SemiBold" panose="02000000000000000000" pitchFamily="2" charset="0"/>
              </a:rPr>
              <a:t>Dual </a:t>
            </a:r>
            <a:r>
              <a:rPr lang="en-US" altLang="en-US" sz="1200" b="1" dirty="0">
                <a:solidFill>
                  <a:schemeClr val="tx1">
                    <a:lumMod val="75000"/>
                    <a:lumOff val="25000"/>
                  </a:schemeClr>
                </a:solidFill>
                <a:latin typeface="Teko SemiBold" panose="02000000000000000000" pitchFamily="2" charset="0"/>
                <a:ea typeface="Noto Sans" panose="020B0502040504020204" pitchFamily="34" charset="0"/>
                <a:cs typeface="Teko SemiBold" panose="02000000000000000000" pitchFamily="2" charset="0"/>
              </a:rPr>
              <a:t>Dual Tower Heat Sink </a:t>
            </a:r>
            <a:endParaRPr lang="en-US" sz="1200" b="1" dirty="0">
              <a:solidFill>
                <a:schemeClr val="tx1">
                  <a:lumMod val="75000"/>
                  <a:lumOff val="25000"/>
                </a:schemeClr>
              </a:solidFill>
              <a:latin typeface="Teko SemiBold" panose="02000000000000000000" pitchFamily="2" charset="0"/>
              <a:ea typeface="Noto Sans" panose="020B0502040504020204" pitchFamily="34" charset="0"/>
              <a:cs typeface="Teko SemiBold" panose="02000000000000000000" pitchFamily="2" charset="0"/>
            </a:endParaRPr>
          </a:p>
        </p:txBody>
      </p:sp>
      <p:sp>
        <p:nvSpPr>
          <p:cNvPr id="27" name="Rectangle 33"/>
          <p:cNvSpPr/>
          <p:nvPr/>
        </p:nvSpPr>
        <p:spPr>
          <a:xfrm>
            <a:off x="4145228" y="7164541"/>
            <a:ext cx="1999009" cy="707886"/>
          </a:xfrm>
          <a:prstGeom prst="rect">
            <a:avLst/>
          </a:prstGeom>
        </p:spPr>
        <p:txBody>
          <a:bodyPr wrap="square">
            <a:spAutoFit/>
          </a:bodyPr>
          <a:lstStyle/>
          <a:p>
            <a:pPr algn="ctr"/>
            <a:r>
              <a:rPr lang="en-US" sz="1000" dirty="0">
                <a:solidFill>
                  <a:schemeClr val="tx1">
                    <a:lumMod val="75000"/>
                    <a:lumOff val="25000"/>
                  </a:schemeClr>
                </a:solidFill>
                <a:latin typeface="Teko" panose="02000000000000000000"/>
                <a:ea typeface="Meiryo" pitchFamily="34" charset="-128"/>
                <a:cs typeface="Meiryo" pitchFamily="34" charset="-128"/>
              </a:rPr>
              <a:t>Complete CPU coverage nickel-plated base with </a:t>
            </a:r>
            <a:r>
              <a:rPr lang="en-US" altLang="en-US" sz="1000" dirty="0">
                <a:solidFill>
                  <a:schemeClr val="tx1">
                    <a:lumMod val="75000"/>
                    <a:lumOff val="25000"/>
                  </a:schemeClr>
                </a:solidFill>
                <a:latin typeface="Teko" panose="02000000000000000000"/>
                <a:ea typeface="Meiryo" pitchFamily="34" charset="-128"/>
                <a:cs typeface="Meiryo" pitchFamily="34" charset="-128"/>
              </a:rPr>
              <a:t>6 uniform heat pipes transfers heat evenly and quickly</a:t>
            </a:r>
            <a:endParaRPr lang="en-US" sz="1000" dirty="0">
              <a:solidFill>
                <a:schemeClr val="tx1">
                  <a:lumMod val="75000"/>
                  <a:lumOff val="25000"/>
                </a:schemeClr>
              </a:solidFill>
              <a:latin typeface="Teko" panose="02000000000000000000"/>
              <a:ea typeface="Meiryo" pitchFamily="34" charset="-128"/>
              <a:cs typeface="Meiryo" pitchFamily="34" charset="-128"/>
            </a:endParaRPr>
          </a:p>
        </p:txBody>
      </p:sp>
      <p:sp>
        <p:nvSpPr>
          <p:cNvPr id="29" name="Rectangle 34"/>
          <p:cNvSpPr/>
          <p:nvPr/>
        </p:nvSpPr>
        <p:spPr>
          <a:xfrm>
            <a:off x="4068663" y="6941909"/>
            <a:ext cx="2088423" cy="276999"/>
          </a:xfrm>
          <a:prstGeom prst="rect">
            <a:avLst/>
          </a:prstGeom>
        </p:spPr>
        <p:txBody>
          <a:bodyPr wrap="square">
            <a:spAutoFit/>
          </a:bodyPr>
          <a:lstStyle/>
          <a:p>
            <a:pPr algn="ctr"/>
            <a:r>
              <a:rPr lang="en-US" sz="1200" b="1" dirty="0">
                <a:solidFill>
                  <a:schemeClr val="tx1">
                    <a:lumMod val="75000"/>
                    <a:lumOff val="25000"/>
                  </a:schemeClr>
                </a:solidFill>
                <a:latin typeface="Teko SemiBold" panose="02000000000000000000" pitchFamily="2" charset="0"/>
                <a:ea typeface="Noto Sans" panose="020B0502040504020204" pitchFamily="34" charset="0"/>
                <a:cs typeface="Teko SemiBold" panose="02000000000000000000" pitchFamily="2" charset="0"/>
              </a:rPr>
              <a:t>6 Heat </a:t>
            </a:r>
            <a:r>
              <a:rPr lang="en-US" sz="1200" b="1" dirty="0" smtClean="0">
                <a:solidFill>
                  <a:schemeClr val="tx1">
                    <a:lumMod val="75000"/>
                    <a:lumOff val="25000"/>
                  </a:schemeClr>
                </a:solidFill>
                <a:latin typeface="Teko SemiBold" panose="02000000000000000000" pitchFamily="2" charset="0"/>
                <a:ea typeface="Noto Sans" panose="020B0502040504020204" pitchFamily="34" charset="0"/>
                <a:cs typeface="Teko SemiBold" panose="02000000000000000000" pitchFamily="2" charset="0"/>
              </a:rPr>
              <a:t>Pipes </a:t>
            </a:r>
            <a:r>
              <a:rPr lang="en-US" sz="1200" b="1" dirty="0">
                <a:solidFill>
                  <a:schemeClr val="tx1">
                    <a:lumMod val="75000"/>
                    <a:lumOff val="25000"/>
                  </a:schemeClr>
                </a:solidFill>
                <a:latin typeface="Teko SemiBold" panose="02000000000000000000" pitchFamily="2" charset="0"/>
                <a:ea typeface="Noto Sans" panose="020B0502040504020204" pitchFamily="34" charset="0"/>
                <a:cs typeface="Teko SemiBold" panose="02000000000000000000" pitchFamily="2" charset="0"/>
              </a:rPr>
              <a:t>Design</a:t>
            </a:r>
          </a:p>
        </p:txBody>
      </p:sp>
      <p:sp>
        <p:nvSpPr>
          <p:cNvPr id="31" name="矩形 30"/>
          <p:cNvSpPr/>
          <p:nvPr/>
        </p:nvSpPr>
        <p:spPr>
          <a:xfrm>
            <a:off x="4072970" y="9503819"/>
            <a:ext cx="2299949" cy="276999"/>
          </a:xfrm>
          <a:prstGeom prst="rect">
            <a:avLst/>
          </a:prstGeom>
        </p:spPr>
        <p:txBody>
          <a:bodyPr wrap="square">
            <a:spAutoFit/>
          </a:bodyPr>
          <a:lstStyle/>
          <a:p>
            <a:pPr algn="ctr"/>
            <a:r>
              <a:rPr lang="en-US" altLang="en-US" sz="1200" b="1" dirty="0">
                <a:latin typeface="Teko SemiBold" panose="02000000000000000000" pitchFamily="2" charset="0"/>
                <a:ea typeface="Noto Sans" panose="020B0502040504020204" pitchFamily="34" charset="0"/>
                <a:cs typeface="Teko SemiBold" panose="02000000000000000000" pitchFamily="2" charset="0"/>
              </a:rPr>
              <a:t>Broad Case Fitment</a:t>
            </a:r>
            <a:endParaRPr lang="zh-CN" altLang="en-US" sz="1200" b="1" dirty="0">
              <a:latin typeface="Teko SemiBold" panose="02000000000000000000" pitchFamily="2" charset="0"/>
              <a:ea typeface="Noto Sans" panose="020B0502040504020204" pitchFamily="34" charset="0"/>
              <a:cs typeface="Teko SemiBold" panose="02000000000000000000" pitchFamily="2" charset="0"/>
            </a:endParaRPr>
          </a:p>
        </p:txBody>
      </p:sp>
      <p:sp>
        <p:nvSpPr>
          <p:cNvPr id="32" name="矩形 31"/>
          <p:cNvSpPr/>
          <p:nvPr/>
        </p:nvSpPr>
        <p:spPr>
          <a:xfrm>
            <a:off x="4271103" y="9761254"/>
            <a:ext cx="1873887" cy="553998"/>
          </a:xfrm>
          <a:prstGeom prst="rect">
            <a:avLst/>
          </a:prstGeom>
        </p:spPr>
        <p:txBody>
          <a:bodyPr wrap="square">
            <a:spAutoFit/>
          </a:bodyPr>
          <a:lstStyle/>
          <a:p>
            <a:pPr algn="ctr">
              <a:spcBef>
                <a:spcPct val="0"/>
              </a:spcBef>
              <a:spcAft>
                <a:spcPct val="0"/>
              </a:spcAft>
            </a:pPr>
            <a:r>
              <a:rPr lang="en-US" altLang="en-US" sz="1000" dirty="0">
                <a:solidFill>
                  <a:schemeClr val="tx1">
                    <a:lumMod val="75000"/>
                    <a:lumOff val="25000"/>
                  </a:schemeClr>
                </a:solidFill>
                <a:latin typeface="Teko" panose="02000000000000000000"/>
                <a:ea typeface="Meiryo" pitchFamily="34" charset="-128"/>
                <a:cs typeface="Meiryo" pitchFamily="34" charset="-128"/>
              </a:rPr>
              <a:t>Low profile heat pipes optimized at </a:t>
            </a:r>
            <a:r>
              <a:rPr lang="en-US" altLang="en-US" sz="1000" dirty="0" smtClean="0">
                <a:solidFill>
                  <a:schemeClr val="tx1">
                    <a:lumMod val="75000"/>
                    <a:lumOff val="25000"/>
                  </a:schemeClr>
                </a:solidFill>
                <a:latin typeface="Teko" panose="02000000000000000000"/>
                <a:ea typeface="Meiryo" pitchFamily="34" charset="-128"/>
                <a:cs typeface="Meiryo" pitchFamily="34" charset="-128"/>
              </a:rPr>
              <a:t>154.9mm </a:t>
            </a:r>
            <a:r>
              <a:rPr lang="en-US" altLang="en-US" sz="1000" dirty="0">
                <a:solidFill>
                  <a:schemeClr val="tx1">
                    <a:lumMod val="75000"/>
                    <a:lumOff val="25000"/>
                  </a:schemeClr>
                </a:solidFill>
                <a:latin typeface="Teko" panose="02000000000000000000"/>
                <a:ea typeface="Meiryo" pitchFamily="34" charset="-128"/>
                <a:cs typeface="Meiryo" pitchFamily="34" charset="-128"/>
              </a:rPr>
              <a:t>height accommodates most RAM and case requirements</a:t>
            </a:r>
          </a:p>
        </p:txBody>
      </p:sp>
      <p:sp>
        <p:nvSpPr>
          <p:cNvPr id="33" name="TextBox 23"/>
          <p:cNvSpPr txBox="1">
            <a:spLocks noChangeArrowheads="1"/>
          </p:cNvSpPr>
          <p:nvPr/>
        </p:nvSpPr>
        <p:spPr bwMode="auto">
          <a:xfrm>
            <a:off x="1061794" y="9529780"/>
            <a:ext cx="21795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Noto Sans" pitchFamily="34" charset="0"/>
                <a:ea typeface="Meiryo" pitchFamily="34" charset="-128"/>
                <a:cs typeface="Meiryo" pitchFamily="34" charset="-128"/>
              </a:defRPr>
            </a:lvl1pPr>
            <a:lvl2pPr marL="742950" indent="-285750">
              <a:defRPr>
                <a:solidFill>
                  <a:schemeClr val="tx1"/>
                </a:solidFill>
                <a:latin typeface="Noto Sans" pitchFamily="34" charset="0"/>
                <a:ea typeface="Meiryo" pitchFamily="34" charset="-128"/>
                <a:cs typeface="Meiryo" pitchFamily="34" charset="-128"/>
              </a:defRPr>
            </a:lvl2pPr>
            <a:lvl3pPr marL="1143000" indent="-228600">
              <a:defRPr>
                <a:solidFill>
                  <a:schemeClr val="tx1"/>
                </a:solidFill>
                <a:latin typeface="Noto Sans" pitchFamily="34" charset="0"/>
                <a:ea typeface="Meiryo" pitchFamily="34" charset="-128"/>
                <a:cs typeface="Meiryo" pitchFamily="34" charset="-128"/>
              </a:defRPr>
            </a:lvl3pPr>
            <a:lvl4pPr marL="1600200" indent="-228600">
              <a:defRPr>
                <a:solidFill>
                  <a:schemeClr val="tx1"/>
                </a:solidFill>
                <a:latin typeface="Noto Sans" pitchFamily="34" charset="0"/>
                <a:ea typeface="Meiryo" pitchFamily="34" charset="-128"/>
                <a:cs typeface="Meiryo" pitchFamily="34" charset="-128"/>
              </a:defRPr>
            </a:lvl4pPr>
            <a:lvl5pPr marL="2057400" indent="-228600">
              <a:defRPr>
                <a:solidFill>
                  <a:schemeClr val="tx1"/>
                </a:solidFill>
                <a:latin typeface="Noto Sans" pitchFamily="34" charset="0"/>
                <a:ea typeface="Meiryo" pitchFamily="34" charset="-128"/>
                <a:cs typeface="Meiryo" pitchFamily="34" charset="-128"/>
              </a:defRPr>
            </a:lvl5pPr>
            <a:lvl6pPr marL="2514600" indent="-228600" eaLnBrk="0" fontAlgn="base" hangingPunct="0">
              <a:spcBef>
                <a:spcPct val="0"/>
              </a:spcBef>
              <a:spcAft>
                <a:spcPct val="0"/>
              </a:spcAft>
              <a:defRPr>
                <a:solidFill>
                  <a:schemeClr val="tx1"/>
                </a:solidFill>
                <a:latin typeface="Noto Sans" pitchFamily="34" charset="0"/>
                <a:ea typeface="Meiryo" pitchFamily="34" charset="-128"/>
                <a:cs typeface="Meiryo" pitchFamily="34" charset="-128"/>
              </a:defRPr>
            </a:lvl6pPr>
            <a:lvl7pPr marL="2971800" indent="-228600" eaLnBrk="0" fontAlgn="base" hangingPunct="0">
              <a:spcBef>
                <a:spcPct val="0"/>
              </a:spcBef>
              <a:spcAft>
                <a:spcPct val="0"/>
              </a:spcAft>
              <a:defRPr>
                <a:solidFill>
                  <a:schemeClr val="tx1"/>
                </a:solidFill>
                <a:latin typeface="Noto Sans" pitchFamily="34" charset="0"/>
                <a:ea typeface="Meiryo" pitchFamily="34" charset="-128"/>
                <a:cs typeface="Meiryo" pitchFamily="34" charset="-128"/>
              </a:defRPr>
            </a:lvl7pPr>
            <a:lvl8pPr marL="3429000" indent="-228600" eaLnBrk="0" fontAlgn="base" hangingPunct="0">
              <a:spcBef>
                <a:spcPct val="0"/>
              </a:spcBef>
              <a:spcAft>
                <a:spcPct val="0"/>
              </a:spcAft>
              <a:defRPr>
                <a:solidFill>
                  <a:schemeClr val="tx1"/>
                </a:solidFill>
                <a:latin typeface="Noto Sans" pitchFamily="34" charset="0"/>
                <a:ea typeface="Meiryo" pitchFamily="34" charset="-128"/>
                <a:cs typeface="Meiryo" pitchFamily="34" charset="-128"/>
              </a:defRPr>
            </a:lvl8pPr>
            <a:lvl9pPr marL="3886200" indent="-228600" eaLnBrk="0" fontAlgn="base" hangingPunct="0">
              <a:spcBef>
                <a:spcPct val="0"/>
              </a:spcBef>
              <a:spcAft>
                <a:spcPct val="0"/>
              </a:spcAft>
              <a:defRPr>
                <a:solidFill>
                  <a:schemeClr val="tx1"/>
                </a:solidFill>
                <a:latin typeface="Noto Sans" pitchFamily="34" charset="0"/>
                <a:ea typeface="Meiryo" pitchFamily="34" charset="-128"/>
                <a:cs typeface="Meiryo" pitchFamily="34" charset="-128"/>
              </a:defRPr>
            </a:lvl9pPr>
          </a:lstStyle>
          <a:p>
            <a:pPr algn="ctr"/>
            <a:r>
              <a:rPr lang="en-US" altLang="zh-TW" sz="1200" b="1" dirty="0">
                <a:latin typeface="Teko SemiBold" panose="02000000000000000000" pitchFamily="2" charset="0"/>
                <a:ea typeface="Noto Sans" panose="020B0502040504020204" pitchFamily="34" charset="0"/>
                <a:cs typeface="Teko SemiBold" panose="02000000000000000000" pitchFamily="2" charset="0"/>
              </a:rPr>
              <a:t>ARGB Auto Detection</a:t>
            </a:r>
            <a:endParaRPr lang="en-US" altLang="zh-CN" sz="1200" b="1" dirty="0">
              <a:latin typeface="Teko SemiBold" panose="02000000000000000000" pitchFamily="2" charset="0"/>
              <a:ea typeface="Noto Sans" panose="020B0502040504020204" pitchFamily="34" charset="0"/>
              <a:cs typeface="Teko SemiBold" panose="02000000000000000000" pitchFamily="2" charset="0"/>
            </a:endParaRPr>
          </a:p>
        </p:txBody>
      </p:sp>
      <p:sp>
        <p:nvSpPr>
          <p:cNvPr id="34" name="Rectangle 27"/>
          <p:cNvSpPr/>
          <p:nvPr/>
        </p:nvSpPr>
        <p:spPr>
          <a:xfrm>
            <a:off x="1148678" y="9806779"/>
            <a:ext cx="2227608" cy="861774"/>
          </a:xfrm>
          <a:prstGeom prst="rect">
            <a:avLst/>
          </a:prstGeom>
        </p:spPr>
        <p:txBody>
          <a:bodyPr wrap="square">
            <a:spAutoFit/>
          </a:bodyPr>
          <a:lstStyle/>
          <a:p>
            <a:pPr algn="ctr">
              <a:spcBef>
                <a:spcPct val="0"/>
              </a:spcBef>
              <a:spcAft>
                <a:spcPct val="0"/>
              </a:spcAft>
            </a:pPr>
            <a:r>
              <a:rPr lang="en-US" altLang="zh-TW" sz="1000" dirty="0">
                <a:solidFill>
                  <a:schemeClr val="tx1">
                    <a:lumMod val="75000"/>
                    <a:lumOff val="25000"/>
                  </a:schemeClr>
                </a:solidFill>
                <a:latin typeface="Teko" panose="02000000000000000000"/>
                <a:ea typeface="Meiryo" pitchFamily="34" charset="-128"/>
                <a:cs typeface="Meiryo" pitchFamily="34" charset="-128"/>
              </a:rPr>
              <a:t> Intuitive LED detection automatically provides default ARGB spectrum lighting or full ARGB customization via 3-pin header connection</a:t>
            </a:r>
            <a:endParaRPr lang="en-US" altLang="en-US" sz="1000" dirty="0">
              <a:solidFill>
                <a:schemeClr val="tx1">
                  <a:lumMod val="75000"/>
                  <a:lumOff val="25000"/>
                </a:schemeClr>
              </a:solidFill>
              <a:latin typeface="Teko" panose="02000000000000000000"/>
              <a:ea typeface="Meiryo" pitchFamily="34" charset="-128"/>
              <a:cs typeface="Meiryo" pitchFamily="34" charset="-128"/>
            </a:endParaRPr>
          </a:p>
        </p:txBody>
      </p:sp>
    </p:spTree>
    <p:extLst>
      <p:ext uri="{BB962C8B-B14F-4D97-AF65-F5344CB8AC3E}">
        <p14:creationId xmlns:p14="http://schemas.microsoft.com/office/powerpoint/2010/main" val="3567446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E:\Shao_Lee\++\Thermal\7.OTHERS\product sheet\未命名-1-0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525" y="2322364"/>
            <a:ext cx="2163762" cy="32861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6" descr="E:\Shao_Lee\++\Thermal\7.OTHERS\product sheet\未命名-1-0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223" y="7999443"/>
            <a:ext cx="2163762" cy="328612"/>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p:cNvSpPr txBox="1"/>
          <p:nvPr/>
        </p:nvSpPr>
        <p:spPr>
          <a:xfrm>
            <a:off x="3348583" y="3402484"/>
            <a:ext cx="936104" cy="400110"/>
          </a:xfrm>
          <a:prstGeom prst="rect">
            <a:avLst/>
          </a:prstGeom>
          <a:noFill/>
        </p:spPr>
        <p:txBody>
          <a:bodyPr wrap="square" rtlCol="0">
            <a:spAutoFit/>
          </a:bodyPr>
          <a:lstStyle/>
          <a:p>
            <a:endParaRPr lang="zh-TW" altLang="en-US" dirty="0"/>
          </a:p>
        </p:txBody>
      </p:sp>
      <p:sp>
        <p:nvSpPr>
          <p:cNvPr id="7" name="文字方塊 6"/>
          <p:cNvSpPr txBox="1"/>
          <p:nvPr/>
        </p:nvSpPr>
        <p:spPr>
          <a:xfrm>
            <a:off x="505441" y="587664"/>
            <a:ext cx="6029410" cy="1354217"/>
          </a:xfrm>
          <a:prstGeom prst="rect">
            <a:avLst/>
          </a:prstGeom>
          <a:noFill/>
        </p:spPr>
        <p:txBody>
          <a:bodyPr wrap="square" rtlCol="0">
            <a:spAutoFit/>
          </a:bodyPr>
          <a:lstStyle/>
          <a:p>
            <a:pPr>
              <a:spcBef>
                <a:spcPct val="0"/>
              </a:spcBef>
              <a:spcAft>
                <a:spcPct val="0"/>
              </a:spcAft>
            </a:pPr>
            <a:r>
              <a:rPr lang="en-US" altLang="zh-TW" sz="900" dirty="0">
                <a:solidFill>
                  <a:schemeClr val="bg1"/>
                </a:solidFill>
                <a:latin typeface="Teko SemiBold" panose="02000000000000000000" pitchFamily="2" charset="0"/>
                <a:ea typeface="Noto Sans" panose="020B0502040504020204" pitchFamily="34" charset="0"/>
                <a:cs typeface="Teko SemiBold" panose="02000000000000000000" pitchFamily="2" charset="0"/>
              </a:rPr>
              <a:t>ARGB Auto Detection - Intuitive LED detection automatically provides default ARGB spectrum lighting or full ARGB customization via 3-pin header connection. </a:t>
            </a:r>
            <a:endParaRPr lang="en-US" altLang="en-US" sz="900" dirty="0">
              <a:solidFill>
                <a:schemeClr val="bg1"/>
              </a:solidFill>
              <a:latin typeface="Teko SemiBold" panose="02000000000000000000" pitchFamily="2" charset="0"/>
              <a:ea typeface="Noto Sans" panose="020B0502040504020204" pitchFamily="34" charset="0"/>
              <a:cs typeface="Teko SemiBold" panose="02000000000000000000" pitchFamily="2" charset="0"/>
            </a:endParaRPr>
          </a:p>
          <a:p>
            <a:pPr>
              <a:spcBef>
                <a:spcPct val="0"/>
              </a:spcBef>
              <a:spcAft>
                <a:spcPct val="0"/>
              </a:spcAft>
            </a:pPr>
            <a:endParaRPr lang="en-US" altLang="zh-TW" sz="900" b="1" dirty="0">
              <a:solidFill>
                <a:schemeClr val="bg1"/>
              </a:solidFill>
              <a:latin typeface="Teko SemiBold" panose="02000000000000000000" pitchFamily="2" charset="0"/>
              <a:ea typeface="Noto Sans" panose="020B0502040504020204" pitchFamily="34" charset="0"/>
              <a:cs typeface="Teko SemiBold" panose="02000000000000000000" pitchFamily="2" charset="0"/>
            </a:endParaRPr>
          </a:p>
          <a:p>
            <a:pPr>
              <a:spcBef>
                <a:spcPct val="0"/>
              </a:spcBef>
              <a:spcAft>
                <a:spcPct val="0"/>
              </a:spcAft>
            </a:pPr>
            <a:r>
              <a:rPr lang="en-US" altLang="en-US" sz="900" b="1" dirty="0">
                <a:solidFill>
                  <a:schemeClr val="bg1"/>
                </a:solidFill>
                <a:latin typeface="Teko SemiBold" panose="02000000000000000000" pitchFamily="2" charset="0"/>
                <a:ea typeface="Noto Sans" panose="020B0502040504020204" pitchFamily="34" charset="0"/>
                <a:cs typeface="Teko SemiBold" panose="02000000000000000000" pitchFamily="2" charset="0"/>
              </a:rPr>
              <a:t>Broad Case Fitment - </a:t>
            </a:r>
            <a:r>
              <a:rPr lang="en-US" altLang="zh-TW" sz="900" b="1" dirty="0">
                <a:solidFill>
                  <a:schemeClr val="bg1"/>
                </a:solidFill>
                <a:latin typeface="Teko SemiBold" panose="02000000000000000000" pitchFamily="2" charset="0"/>
                <a:ea typeface="Noto Sans" panose="020B0502040504020204" pitchFamily="34" charset="0"/>
                <a:cs typeface="Teko SemiBold" panose="02000000000000000000" pitchFamily="2" charset="0"/>
              </a:rPr>
              <a:t>Low profile heat pipes optimized at </a:t>
            </a:r>
            <a:r>
              <a:rPr lang="en-US" altLang="zh-TW" sz="900" b="1" dirty="0" smtClean="0">
                <a:solidFill>
                  <a:schemeClr val="bg1"/>
                </a:solidFill>
                <a:latin typeface="Teko SemiBold" panose="02000000000000000000" pitchFamily="2" charset="0"/>
                <a:ea typeface="Noto Sans" panose="020B0502040504020204" pitchFamily="34" charset="0"/>
                <a:cs typeface="Teko SemiBold" panose="02000000000000000000" pitchFamily="2" charset="0"/>
              </a:rPr>
              <a:t>154.9mm </a:t>
            </a:r>
            <a:r>
              <a:rPr lang="en-US" altLang="zh-TW" sz="900" b="1" dirty="0">
                <a:solidFill>
                  <a:schemeClr val="bg1"/>
                </a:solidFill>
                <a:latin typeface="Teko SemiBold" panose="02000000000000000000" pitchFamily="2" charset="0"/>
                <a:ea typeface="Noto Sans" panose="020B0502040504020204" pitchFamily="34" charset="0"/>
                <a:cs typeface="Teko SemiBold" panose="02000000000000000000" pitchFamily="2" charset="0"/>
              </a:rPr>
              <a:t>height accommodates most RAM and case requirements.</a:t>
            </a:r>
          </a:p>
          <a:p>
            <a:pPr>
              <a:spcBef>
                <a:spcPct val="0"/>
              </a:spcBef>
              <a:spcAft>
                <a:spcPct val="0"/>
              </a:spcAft>
            </a:pPr>
            <a:endParaRPr lang="en-US" altLang="en-US" sz="900" b="1" dirty="0">
              <a:solidFill>
                <a:schemeClr val="bg1"/>
              </a:solidFill>
              <a:latin typeface="Teko SemiBold" panose="02000000000000000000" pitchFamily="2" charset="0"/>
              <a:cs typeface="Teko SemiBold" panose="02000000000000000000" pitchFamily="2" charset="0"/>
            </a:endParaRPr>
          </a:p>
          <a:p>
            <a:pPr>
              <a:spcBef>
                <a:spcPct val="0"/>
              </a:spcBef>
              <a:spcAft>
                <a:spcPct val="0"/>
              </a:spcAft>
            </a:pPr>
            <a:r>
              <a:rPr lang="en-US" altLang="en-US" sz="900" b="1" dirty="0" smtClean="0">
                <a:solidFill>
                  <a:schemeClr val="bg1"/>
                </a:solidFill>
                <a:latin typeface="Teko SemiBold" panose="02000000000000000000" pitchFamily="2" charset="0"/>
                <a:ea typeface="Noto Sans" panose="020B0502040504020204" pitchFamily="34" charset="0"/>
                <a:cs typeface="Teko SemiBold" panose="02000000000000000000" pitchFamily="2" charset="0"/>
              </a:rPr>
              <a:t>Dual </a:t>
            </a:r>
            <a:r>
              <a:rPr lang="en-US" altLang="en-US" sz="900" b="1" dirty="0">
                <a:solidFill>
                  <a:schemeClr val="bg1"/>
                </a:solidFill>
                <a:latin typeface="Teko SemiBold" panose="02000000000000000000" pitchFamily="2" charset="0"/>
                <a:ea typeface="Noto Sans" panose="020B0502040504020204" pitchFamily="34" charset="0"/>
                <a:cs typeface="Teko SemiBold" panose="02000000000000000000" pitchFamily="2" charset="0"/>
              </a:rPr>
              <a:t>Tower Heat Sink - Dual tower heat sink and dual fans deliver twice the surface area for superior cooling.</a:t>
            </a:r>
          </a:p>
          <a:p>
            <a:pPr>
              <a:spcBef>
                <a:spcPct val="0"/>
              </a:spcBef>
              <a:spcAft>
                <a:spcPct val="0"/>
              </a:spcAft>
            </a:pPr>
            <a:endParaRPr lang="en-US" altLang="en-US" sz="900" b="1" dirty="0">
              <a:solidFill>
                <a:schemeClr val="bg1"/>
              </a:solidFill>
              <a:latin typeface="Teko SemiBold" panose="02000000000000000000" pitchFamily="2" charset="0"/>
              <a:cs typeface="Teko SemiBold" panose="02000000000000000000" pitchFamily="2" charset="0"/>
            </a:endParaRPr>
          </a:p>
          <a:p>
            <a:pPr>
              <a:spcBef>
                <a:spcPct val="0"/>
              </a:spcBef>
              <a:spcAft>
                <a:spcPct val="0"/>
              </a:spcAft>
            </a:pPr>
            <a:r>
              <a:rPr lang="en-US" altLang="zh-TW" sz="1000" b="1" dirty="0">
                <a:solidFill>
                  <a:schemeClr val="bg1"/>
                </a:solidFill>
                <a:latin typeface="Teko SemiBold" panose="02000000000000000000" pitchFamily="2" charset="0"/>
                <a:ea typeface="Noto Sans" panose="020B0502040504020204" pitchFamily="34" charset="0"/>
                <a:cs typeface="Teko SemiBold" panose="02000000000000000000" pitchFamily="2" charset="0"/>
              </a:rPr>
              <a:t>6</a:t>
            </a:r>
            <a:r>
              <a:rPr lang="en-US" altLang="zh-TW" sz="1000" b="1" dirty="0">
                <a:solidFill>
                  <a:schemeClr val="tx1">
                    <a:lumMod val="75000"/>
                    <a:lumOff val="25000"/>
                  </a:schemeClr>
                </a:solidFill>
                <a:latin typeface="Teko SemiBold" panose="02000000000000000000" pitchFamily="2" charset="0"/>
                <a:ea typeface="Noto Sans" panose="020B0502040504020204" pitchFamily="34" charset="0"/>
                <a:cs typeface="Teko SemiBold" panose="02000000000000000000" pitchFamily="2" charset="0"/>
              </a:rPr>
              <a:t> </a:t>
            </a:r>
            <a:r>
              <a:rPr lang="en-US" altLang="zh-TW" sz="900" b="1" dirty="0">
                <a:solidFill>
                  <a:schemeClr val="bg1"/>
                </a:solidFill>
                <a:latin typeface="Teko SemiBold" panose="02000000000000000000" pitchFamily="2" charset="0"/>
                <a:ea typeface="Noto Sans" panose="020B0502040504020204" pitchFamily="34" charset="0"/>
                <a:cs typeface="Teko SemiBold" panose="02000000000000000000" pitchFamily="2" charset="0"/>
              </a:rPr>
              <a:t>Heat Pipes Design - Complete CPU coverage nickel-plated base with 6 uniform heat pipes transfers heat evenly and quickly.</a:t>
            </a:r>
          </a:p>
          <a:p>
            <a:pPr>
              <a:spcBef>
                <a:spcPct val="0"/>
              </a:spcBef>
              <a:spcAft>
                <a:spcPct val="0"/>
              </a:spcAft>
            </a:pPr>
            <a:endParaRPr lang="en-US" altLang="zh-CN" sz="900" dirty="0">
              <a:solidFill>
                <a:schemeClr val="bg1"/>
              </a:solidFill>
              <a:latin typeface="微軟正黑體" panose="020B0604030504040204" pitchFamily="34" charset="-120"/>
              <a:ea typeface="微軟正黑體" panose="020B0604030504040204" pitchFamily="34" charset="-120"/>
              <a:cs typeface="Meiryo" pitchFamily="34" charset="-128"/>
            </a:endParaRPr>
          </a:p>
        </p:txBody>
      </p:sp>
      <p:graphicFrame>
        <p:nvGraphicFramePr>
          <p:cNvPr id="10" name="Table 13"/>
          <p:cNvGraphicFramePr>
            <a:graphicFrameLocks noGrp="1"/>
          </p:cNvGraphicFramePr>
          <p:nvPr>
            <p:extLst>
              <p:ext uri="{D42A27DB-BD31-4B8C-83A1-F6EECF244321}">
                <p14:modId xmlns:p14="http://schemas.microsoft.com/office/powerpoint/2010/main" val="1531857074"/>
              </p:ext>
            </p:extLst>
          </p:nvPr>
        </p:nvGraphicFramePr>
        <p:xfrm>
          <a:off x="487525" y="2864765"/>
          <a:ext cx="6714085" cy="4976957"/>
        </p:xfrm>
        <a:graphic>
          <a:graphicData uri="http://schemas.openxmlformats.org/drawingml/2006/table">
            <a:tbl>
              <a:tblPr/>
              <a:tblGrid>
                <a:gridCol w="1988044">
                  <a:extLst>
                    <a:ext uri="{9D8B030D-6E8A-4147-A177-3AD203B41FA5}">
                      <a16:colId xmlns:a16="http://schemas.microsoft.com/office/drawing/2014/main" val="20000"/>
                    </a:ext>
                  </a:extLst>
                </a:gridCol>
                <a:gridCol w="1845722">
                  <a:extLst>
                    <a:ext uri="{9D8B030D-6E8A-4147-A177-3AD203B41FA5}">
                      <a16:colId xmlns:a16="http://schemas.microsoft.com/office/drawing/2014/main" val="20001"/>
                    </a:ext>
                  </a:extLst>
                </a:gridCol>
                <a:gridCol w="2880319">
                  <a:extLst>
                    <a:ext uri="{9D8B030D-6E8A-4147-A177-3AD203B41FA5}">
                      <a16:colId xmlns:a16="http://schemas.microsoft.com/office/drawing/2014/main" val="1247553617"/>
                    </a:ext>
                  </a:extLst>
                </a:gridCol>
              </a:tblGrid>
              <a:tr h="249687">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defRPr/>
                      </a:pPr>
                      <a:r>
                        <a:rPr kumimoji="0" lang="en-US" altLang="en-US" sz="1050" b="0" i="0" u="none" strike="noStrike" cap="none" normalizeH="0" baseline="0" dirty="0">
                          <a:ln>
                            <a:noFill/>
                          </a:ln>
                          <a:solidFill>
                            <a:srgbClr val="55565A"/>
                          </a:solidFill>
                          <a:effectLst/>
                          <a:latin typeface="Teko" panose="02000000000000000000"/>
                          <a:ea typeface="Noto Sans" panose="02020500000000000000" charset="0"/>
                          <a:cs typeface="Meiryo" panose="020B0604030504040204" pitchFamily="34" charset="-128"/>
                        </a:rPr>
                        <a:t>Product </a:t>
                      </a:r>
                      <a:r>
                        <a:rPr kumimoji="0" lang="en-US" altLang="en-US" sz="1050" b="0" i="0" u="none" strike="noStrike" cap="none" normalizeH="0" baseline="0" dirty="0" smtClean="0">
                          <a:ln>
                            <a:noFill/>
                          </a:ln>
                          <a:solidFill>
                            <a:srgbClr val="55565A"/>
                          </a:solidFill>
                          <a:effectLst/>
                          <a:latin typeface="Teko" panose="02000000000000000000"/>
                          <a:ea typeface="Noto Sans" panose="02020500000000000000" charset="0"/>
                          <a:cs typeface="Meiryo" panose="020B0604030504040204" pitchFamily="34" charset="-128"/>
                        </a:rPr>
                        <a:t>Na</a:t>
                      </a:r>
                      <a:r>
                        <a:rPr kumimoji="0" lang="en-US" altLang="en-US" sz="1050" b="0" i="0" u="none" strike="noStrike" kern="1200" cap="none" normalizeH="0" baseline="0" dirty="0" smtClean="0">
                          <a:ln>
                            <a:noFill/>
                          </a:ln>
                          <a:solidFill>
                            <a:srgbClr val="55565A"/>
                          </a:solidFill>
                          <a:effectLst/>
                          <a:latin typeface="Teko" panose="02000000000000000000"/>
                          <a:ea typeface="微軟正黑體" panose="020B0604030504040204" pitchFamily="34" charset="-120"/>
                          <a:cs typeface="Meiryo" panose="020B0604030504040204" pitchFamily="34" charset="-128"/>
                        </a:rPr>
                        <a:t>RR-D6NA-17PA-R1</a:t>
                      </a:r>
                    </a:p>
                    <a:p>
                      <a:pPr marL="180000" marR="0" lvl="0" indent="0" algn="l" defTabSz="417513" rtl="0" eaLnBrk="1" fontAlgn="ctr" latinLnBrk="0" hangingPunct="1">
                        <a:lnSpc>
                          <a:spcPct val="100000"/>
                        </a:lnSpc>
                        <a:spcBef>
                          <a:spcPct val="0"/>
                        </a:spcBef>
                        <a:spcAft>
                          <a:spcPct val="0"/>
                        </a:spcAft>
                        <a:buClrTx/>
                        <a:buSzTx/>
                        <a:buFontTx/>
                        <a:buNone/>
                        <a:tabLst/>
                      </a:pPr>
                      <a:r>
                        <a:rPr kumimoji="0" lang="en-US" altLang="en-US" sz="1050" b="0" i="0" u="none" strike="noStrike" cap="none" normalizeH="0" baseline="0" dirty="0" smtClean="0">
                          <a:ln>
                            <a:noFill/>
                          </a:ln>
                          <a:solidFill>
                            <a:srgbClr val="55565A"/>
                          </a:solidFill>
                          <a:effectLst/>
                          <a:latin typeface="Teko" panose="02000000000000000000"/>
                          <a:ea typeface="Noto Sans" panose="02020500000000000000" charset="0"/>
                          <a:cs typeface="Meiryo" panose="020B0604030504040204" pitchFamily="34" charset="-128"/>
                        </a:rPr>
                        <a:t>me</a:t>
                      </a:r>
                      <a:r>
                        <a:rPr kumimoji="0" lang="en-US" altLang="en-US" sz="1050" b="0" i="0" u="none" strike="noStrike" cap="none" normalizeH="0" baseline="0" dirty="0">
                          <a:ln>
                            <a:noFill/>
                          </a:ln>
                          <a:solidFill>
                            <a:srgbClr val="55565A"/>
                          </a:solidFill>
                          <a:effectLst/>
                          <a:latin typeface="Teko" panose="02000000000000000000"/>
                          <a:ea typeface="Noto Sans" panose="02020500000000000000" charset="0"/>
                          <a:cs typeface="Meiryo" panose="020B0604030504040204" pitchFamily="34" charset="-128"/>
                        </a:rPr>
                        <a:t> </a:t>
                      </a:r>
                    </a:p>
                  </a:txBody>
                  <a:tcPr marL="9525" marR="9525" marT="9525" marB="0" anchor="ctr"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gridSpan="2">
                  <a:txBody>
                    <a:body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dirty="0" smtClean="0">
                          <a:ln>
                            <a:noFill/>
                          </a:ln>
                          <a:solidFill>
                            <a:srgbClr val="55565A"/>
                          </a:solidFill>
                          <a:effectLst/>
                          <a:latin typeface="Teko" panose="02000000000000000000"/>
                          <a:ea typeface="微軟正黑體" panose="020B0604030504040204" pitchFamily="34" charset="-120"/>
                          <a:cs typeface="Meiryo" panose="020B0604030504040204" pitchFamily="34" charset="-128"/>
                        </a:rPr>
                        <a:t>Hyper 620S</a:t>
                      </a:r>
                      <a:endParaRPr kumimoji="0" lang="en-US" altLang="en-US" sz="1000" b="0" i="0" u="none" strike="noStrike" cap="none" normalizeH="0" baseline="0" dirty="0">
                        <a:ln>
                          <a:noFill/>
                        </a:ln>
                        <a:solidFill>
                          <a:srgbClr val="55565A"/>
                        </a:solidFill>
                        <a:effectLst/>
                        <a:latin typeface="Teko" panose="0200000000000000000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extLst>
                  <a:ext uri="{0D108BD9-81ED-4DB2-BD59-A6C34878D82A}">
                    <a16:rowId xmlns:a16="http://schemas.microsoft.com/office/drawing/2014/main" val="10000"/>
                  </a:ext>
                </a:extLst>
              </a:tr>
              <a:tr h="149995">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en-US" altLang="en-US" sz="1050" b="0" i="0" u="none" strike="noStrike" cap="none" normalizeH="0" baseline="0" dirty="0">
                          <a:ln>
                            <a:noFill/>
                          </a:ln>
                          <a:solidFill>
                            <a:srgbClr val="55565A"/>
                          </a:solidFill>
                          <a:effectLst/>
                          <a:latin typeface="Teko" panose="02000000000000000000"/>
                          <a:ea typeface="Noto Sans" panose="02020500000000000000" charset="0"/>
                          <a:cs typeface="Meiryo" panose="020B0604030504040204" pitchFamily="34" charset="-128"/>
                        </a:rPr>
                        <a:t>Product Number</a:t>
                      </a:r>
                    </a:p>
                  </a:txBody>
                  <a:tcPr marL="9525" marR="9525" marT="9525" marB="0" anchor="ctr"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lumMod val="95000"/>
                      </a:schemeClr>
                    </a:solidFill>
                  </a:tcPr>
                </a:tc>
                <a:tc gridSpan="2">
                  <a:txBody>
                    <a:body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en-US" altLang="en-US" sz="1000" b="0" i="0" u="none" strike="noStrike" kern="1200" cap="none" normalizeH="0" baseline="0" dirty="0" smtClean="0">
                          <a:ln>
                            <a:noFill/>
                          </a:ln>
                          <a:solidFill>
                            <a:srgbClr val="55565A"/>
                          </a:solidFill>
                          <a:effectLst/>
                          <a:latin typeface="Teko" panose="02000000000000000000"/>
                          <a:ea typeface="微軟正黑體" panose="020B0604030504040204" pitchFamily="34" charset="-120"/>
                          <a:cs typeface="Meiryo" panose="020B0604030504040204" pitchFamily="34" charset="-128"/>
                        </a:rPr>
                        <a:t>RR-D6NA-17PA-R1</a:t>
                      </a:r>
                      <a:endParaRPr kumimoji="0" lang="en-US" altLang="en-US" sz="1000" b="0" i="0" u="none" strike="noStrike" kern="1200" cap="none" normalizeH="0" baseline="0" dirty="0">
                        <a:ln>
                          <a:noFill/>
                        </a:ln>
                        <a:solidFill>
                          <a:srgbClr val="55565A"/>
                        </a:solidFill>
                        <a:effectLst/>
                        <a:latin typeface="Teko" panose="0200000000000000000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en-US"/>
                    </a:p>
                  </a:txBody>
                  <a:tcPr/>
                </a:tc>
                <a:extLst>
                  <a:ext uri="{0D108BD9-81ED-4DB2-BD59-A6C34878D82A}">
                    <a16:rowId xmlns:a16="http://schemas.microsoft.com/office/drawing/2014/main" val="10001"/>
                  </a:ext>
                </a:extLst>
              </a:tr>
              <a:tr h="149995">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en-US" altLang="en-US" sz="1050" b="0" i="0" u="none" strike="noStrike" kern="1200" cap="none" normalizeH="0" baseline="0" dirty="0">
                          <a:ln>
                            <a:noFill/>
                          </a:ln>
                          <a:solidFill>
                            <a:srgbClr val="55565A"/>
                          </a:solidFill>
                          <a:effectLst/>
                          <a:latin typeface="Teko" panose="02000000000000000000"/>
                          <a:ea typeface="Noto Sans" panose="02020500000000000000" charset="0"/>
                          <a:cs typeface="Meiryo" panose="020B0604030504040204" pitchFamily="34" charset="-128"/>
                        </a:rPr>
                        <a:t>Exterior Color</a:t>
                      </a:r>
                    </a:p>
                  </a:txBody>
                  <a:tcPr marL="9525" marR="9525" marT="9525" marB="0" anchor="ctr"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gridSpan="2">
                  <a:txBody>
                    <a:body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rgbClr val="55565A"/>
                          </a:solidFill>
                          <a:effectLst/>
                          <a:latin typeface="Teko" panose="02000000000000000000"/>
                          <a:ea typeface="微軟正黑體" panose="020B0604030504040204" pitchFamily="34" charset="-120"/>
                          <a:cs typeface="Meiryo" panose="020B0604030504040204" pitchFamily="34" charset="-128"/>
                        </a:rPr>
                        <a:t>Black/Silver</a:t>
                      </a:r>
                      <a:endParaRPr kumimoji="0" lang="en-US" altLang="en-US" sz="1000" b="0" i="0" u="none" strike="noStrike" kern="1200" cap="none" normalizeH="0" baseline="0" dirty="0">
                        <a:ln>
                          <a:noFill/>
                        </a:ln>
                        <a:solidFill>
                          <a:srgbClr val="55565A"/>
                        </a:solidFill>
                        <a:effectLst/>
                        <a:latin typeface="Teko" panose="0200000000000000000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extLst>
                  <a:ext uri="{0D108BD9-81ED-4DB2-BD59-A6C34878D82A}">
                    <a16:rowId xmlns:a16="http://schemas.microsoft.com/office/drawing/2014/main" val="10002"/>
                  </a:ext>
                </a:extLst>
              </a:tr>
              <a:tr h="245108">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en-US" altLang="en-US" sz="1050" b="0" i="0" u="none" strike="noStrike" cap="none" normalizeH="0" baseline="0" dirty="0">
                          <a:ln>
                            <a:noFill/>
                          </a:ln>
                          <a:solidFill>
                            <a:srgbClr val="55565A"/>
                          </a:solidFill>
                          <a:effectLst/>
                          <a:latin typeface="Teko" panose="02000000000000000000"/>
                          <a:ea typeface="Noto Sans" panose="02020500000000000000" charset="0"/>
                          <a:cs typeface="Meiryo" panose="020B0604030504040204" pitchFamily="34" charset="-128"/>
                        </a:rPr>
                        <a:t>CPU Socket</a:t>
                      </a:r>
                    </a:p>
                  </a:txBody>
                  <a:tcPr marL="9525" marR="9525" marT="9525" marB="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95000"/>
                      </a:schemeClr>
                    </a:solidFill>
                  </a:tcPr>
                </a:tc>
                <a:tc gridSpan="2">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defRPr/>
                      </a:pPr>
                      <a:r>
                        <a:rPr kumimoji="0" lang="sv-SE" altLang="en-US" sz="1000" b="0" i="0" u="none" strike="noStrike" cap="none" normalizeH="0" baseline="0" dirty="0" smtClean="0">
                          <a:ln>
                            <a:noFill/>
                          </a:ln>
                          <a:solidFill>
                            <a:srgbClr val="55565A"/>
                          </a:solidFill>
                          <a:effectLst/>
                          <a:latin typeface="Teko" panose="02000000000000000000"/>
                          <a:ea typeface="微軟正黑體" panose="020B0604030504040204" pitchFamily="34" charset="-120"/>
                          <a:cs typeface="Meiryo" panose="020B0604030504040204" pitchFamily="34" charset="-128"/>
                        </a:rPr>
                        <a:t>Intel® LGA 1700 / 1200 / 1151 / 1150 / 1155 / 1156   socket</a:t>
                      </a:r>
                      <a:endParaRPr kumimoji="0" lang="en-US" altLang="en-US" sz="1000" b="0" i="0" u="none" strike="noStrike" cap="none" normalizeH="0" baseline="0" dirty="0">
                        <a:ln>
                          <a:noFill/>
                        </a:ln>
                        <a:solidFill>
                          <a:srgbClr val="55565A"/>
                        </a:solidFill>
                        <a:effectLst/>
                        <a:latin typeface="Teko" panose="0200000000000000000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en-US"/>
                    </a:p>
                  </a:txBody>
                  <a:tcPr/>
                </a:tc>
                <a:extLst>
                  <a:ext uri="{0D108BD9-81ED-4DB2-BD59-A6C34878D82A}">
                    <a16:rowId xmlns:a16="http://schemas.microsoft.com/office/drawing/2014/main" val="10003"/>
                  </a:ext>
                </a:extLst>
              </a:tr>
              <a:tr h="288032">
                <a:tc>
                  <a:txBody>
                    <a:bodyPr/>
                    <a:lstStyle/>
                    <a:p>
                      <a:endParaRPr lang="en-US" dirty="0">
                        <a:latin typeface="Teko" panose="02000000000000000000"/>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gridSpan="2">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55565A"/>
                          </a:solidFill>
                          <a:effectLst/>
                          <a:latin typeface="Teko" panose="02000000000000000000"/>
                          <a:ea typeface="微軟正黑體" panose="020B0604030504040204" pitchFamily="34" charset="-120"/>
                          <a:cs typeface="Meiryo" panose="020B0604030504040204" pitchFamily="34" charset="-128"/>
                        </a:rPr>
                        <a:t>AMD® AM5 / AM4 socket</a:t>
                      </a:r>
                      <a:endParaRPr kumimoji="0" lang="en-US" altLang="en-US" sz="1000" b="0" i="0" u="none" strike="noStrike" cap="none" normalizeH="0" baseline="0" dirty="0">
                        <a:ln>
                          <a:noFill/>
                        </a:ln>
                        <a:solidFill>
                          <a:srgbClr val="55565A"/>
                        </a:solidFill>
                        <a:effectLst/>
                        <a:latin typeface="Teko" panose="02000000000000000000"/>
                        <a:ea typeface="微軟正黑體" panose="020B0604030504040204" pitchFamily="34" charset="-120"/>
                        <a:cs typeface="Meiryo" panose="020B0604030504040204" pitchFamily="34" charset="-128"/>
                      </a:endParaRPr>
                    </a:p>
                  </a:txBody>
                  <a:tcPr marL="9525" marR="9525" marT="9525" marB="0" anchor="ctr" horzOverflow="overflow">
                    <a:lnL w="12700" cmpd="sng">
                      <a:noFill/>
                      <a:prstDash val="soli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en-US"/>
                    </a:p>
                  </a:txBody>
                  <a:tcPr/>
                </a:tc>
                <a:extLst>
                  <a:ext uri="{0D108BD9-81ED-4DB2-BD59-A6C34878D82A}">
                    <a16:rowId xmlns:a16="http://schemas.microsoft.com/office/drawing/2014/main" val="10004"/>
                  </a:ext>
                </a:extLst>
              </a:tr>
              <a:tr h="183379">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en-US" altLang="en-US" sz="1050" b="0" i="0" u="none" strike="noStrike" cap="none" normalizeH="0" baseline="0" dirty="0">
                          <a:ln>
                            <a:noFill/>
                          </a:ln>
                          <a:solidFill>
                            <a:srgbClr val="55565A"/>
                          </a:solidFill>
                          <a:effectLst/>
                          <a:latin typeface="Teko" panose="02000000000000000000"/>
                          <a:ea typeface="Noto Sans" panose="02020500000000000000" charset="0"/>
                          <a:cs typeface="Meiryo" panose="020B0604030504040204" pitchFamily="34" charset="-128"/>
                        </a:rPr>
                        <a:t>Dimensions (Lx W x H)</a:t>
                      </a:r>
                    </a:p>
                  </a:txBody>
                  <a:tcPr marL="9525" marR="9525" marT="9525" marB="0" anchor="ctr"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gridSpan="2">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55565A"/>
                          </a:solidFill>
                          <a:effectLst/>
                          <a:latin typeface="Teko" panose="02000000000000000000"/>
                          <a:ea typeface="微軟正黑體" panose="020B0604030504040204" pitchFamily="34" charset="-120"/>
                          <a:cs typeface="Meiryo" panose="020B0604030504040204" pitchFamily="34" charset="-128"/>
                        </a:rPr>
                        <a:t>125 </a:t>
                      </a:r>
                      <a:r>
                        <a:rPr kumimoji="0" lang="en-US" altLang="en-US" sz="1000" b="0" i="0" u="none" strike="noStrike" cap="none" normalizeH="0" baseline="0" dirty="0" smtClean="0">
                          <a:ln>
                            <a:noFill/>
                          </a:ln>
                          <a:solidFill>
                            <a:srgbClr val="55565A"/>
                          </a:solidFill>
                          <a:effectLst/>
                          <a:latin typeface="Teko" panose="02000000000000000000"/>
                          <a:ea typeface="微軟正黑體" panose="020B0604030504040204" pitchFamily="34" charset="-120"/>
                          <a:cs typeface="Meiryo" panose="020B0604030504040204" pitchFamily="34" charset="-128"/>
                        </a:rPr>
                        <a:t>x 137 x </a:t>
                      </a:r>
                      <a:r>
                        <a:rPr kumimoji="0" lang="en-US" altLang="en-US" sz="1000" b="0" i="0" u="none" strike="noStrike" cap="none" normalizeH="0" baseline="0" dirty="0" smtClean="0">
                          <a:ln>
                            <a:noFill/>
                          </a:ln>
                          <a:solidFill>
                            <a:srgbClr val="55565A"/>
                          </a:solidFill>
                          <a:effectLst/>
                          <a:latin typeface="Teko" panose="02000000000000000000"/>
                          <a:ea typeface="微軟正黑體" panose="020B0604030504040204" pitchFamily="34" charset="-120"/>
                          <a:cs typeface="Meiryo" panose="020B0604030504040204" pitchFamily="34" charset="-128"/>
                        </a:rPr>
                        <a:t>154.9 mm</a:t>
                      </a:r>
                      <a:endParaRPr kumimoji="0" lang="en-US" altLang="en-US" sz="1000" b="0" i="0" u="none" strike="noStrike" cap="none" normalizeH="0" baseline="0" dirty="0">
                        <a:ln>
                          <a:noFill/>
                        </a:ln>
                        <a:solidFill>
                          <a:srgbClr val="55565A"/>
                        </a:solidFill>
                        <a:effectLst/>
                        <a:latin typeface="Teko" panose="0200000000000000000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extLst>
                  <a:ext uri="{0D108BD9-81ED-4DB2-BD59-A6C34878D82A}">
                    <a16:rowId xmlns:a16="http://schemas.microsoft.com/office/drawing/2014/main" val="10005"/>
                  </a:ext>
                </a:extLst>
              </a:tr>
              <a:tr h="149995">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en-US" altLang="en-US" sz="1050" b="0" i="0" u="none" strike="noStrike" cap="none" normalizeH="0" baseline="0" dirty="0">
                          <a:ln>
                            <a:noFill/>
                          </a:ln>
                          <a:solidFill>
                            <a:srgbClr val="55565A"/>
                          </a:solidFill>
                          <a:effectLst/>
                          <a:latin typeface="Teko" panose="02000000000000000000"/>
                          <a:ea typeface="Noto Sans" panose="02020500000000000000" charset="0"/>
                          <a:cs typeface="Meiryo" panose="020B0604030504040204" pitchFamily="34" charset="-128"/>
                        </a:rPr>
                        <a:t>Heat Sink Material</a:t>
                      </a:r>
                    </a:p>
                  </a:txBody>
                  <a:tcPr marL="9525" marR="9525" marT="9525" marB="0" anchor="ctr"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lumMod val="95000"/>
                      </a:schemeClr>
                    </a:solidFill>
                  </a:tcPr>
                </a:tc>
                <a:tc gridSpan="2">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defRPr/>
                      </a:pPr>
                      <a:r>
                        <a:rPr kumimoji="0" lang="en-US" altLang="en-US" sz="1000" b="0" i="0" u="none" strike="noStrike" cap="none" normalizeH="0" baseline="0" dirty="0" smtClean="0">
                          <a:ln>
                            <a:noFill/>
                          </a:ln>
                          <a:solidFill>
                            <a:srgbClr val="55565A"/>
                          </a:solidFill>
                          <a:effectLst/>
                          <a:latin typeface="Teko" panose="02000000000000000000"/>
                          <a:ea typeface="Noto Sans" panose="02020500000000000000" charset="0"/>
                          <a:cs typeface="Meiryo" panose="020B0604030504040204" pitchFamily="34" charset="-128"/>
                        </a:rPr>
                        <a:t>6 Heat Pipes/ Aluminum Fins</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en-US"/>
                    </a:p>
                  </a:txBody>
                  <a:tcPr/>
                </a:tc>
                <a:extLst>
                  <a:ext uri="{0D108BD9-81ED-4DB2-BD59-A6C34878D82A}">
                    <a16:rowId xmlns:a16="http://schemas.microsoft.com/office/drawing/2014/main" val="10006"/>
                  </a:ext>
                </a:extLst>
              </a:tr>
              <a:tr h="323123">
                <a:tc rowSpan="14">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ct val="100000"/>
                        </a:lnSpc>
                        <a:spcBef>
                          <a:spcPct val="0"/>
                        </a:spcBef>
                        <a:spcAft>
                          <a:spcPct val="0"/>
                        </a:spcAft>
                        <a:buClrTx/>
                        <a:buSzTx/>
                        <a:buFontTx/>
                        <a:buNone/>
                        <a:tabLst/>
                      </a:pPr>
                      <a:r>
                        <a:rPr kumimoji="0" lang="en-US" altLang="en-US" sz="1000" b="0" i="0" u="none" strike="noStrike" kern="1200" cap="none" normalizeH="0" baseline="0" dirty="0" smtClean="0">
                          <a:ln>
                            <a:noFill/>
                          </a:ln>
                          <a:solidFill>
                            <a:srgbClr val="55565A"/>
                          </a:solidFill>
                          <a:effectLst/>
                          <a:latin typeface="Teko" panose="02000000000000000000"/>
                          <a:ea typeface="微軟正黑體" panose="020B0604030504040204" pitchFamily="34" charset="-120"/>
                          <a:cs typeface="Meiryo" panose="020B0604030504040204" pitchFamily="34" charset="-128"/>
                        </a:rPr>
                        <a:t>Fan</a:t>
                      </a:r>
                      <a:endParaRPr kumimoji="0" lang="en-US" altLang="en-US" sz="1000" b="0" i="0" u="none" strike="noStrike" kern="1200" cap="none" normalizeH="0" baseline="0" dirty="0">
                        <a:ln>
                          <a:noFill/>
                        </a:ln>
                        <a:solidFill>
                          <a:srgbClr val="55565A"/>
                        </a:solidFill>
                        <a:effectLst/>
                        <a:latin typeface="Teko" panose="0200000000000000000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pt-BR" altLang="en-US" sz="1050" b="0" i="0" u="none" strike="noStrike"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Dimensions (L x W x H)</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120 x 120 x 25mm </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59337914"/>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en-US" sz="1050" b="0" i="0" u="none" strike="noStrike"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Profile</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Addressable RGB</a:t>
                      </a:r>
                      <a:endParaRPr kumimoji="0" lang="en-US" sz="1000" b="0" i="0" u="none" strike="noStrike" kern="1200"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8"/>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en-US" sz="1050" b="0" i="0" u="none" strike="noStrike"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Quantity (pcs)</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ctr" defTabSz="417513" rtl="0" eaLnBrk="1" fontAlgn="base" latinLnBrk="0" hangingPunct="1">
                        <a:lnSpc>
                          <a:spcPts val="1200"/>
                        </a:lnSpc>
                        <a:spcBef>
                          <a:spcPct val="0"/>
                        </a:spcBef>
                        <a:spcAft>
                          <a:spcPct val="0"/>
                        </a:spcAft>
                        <a:buClrTx/>
                        <a:buSzTx/>
                        <a:buFontTx/>
                        <a:buNone/>
                        <a:tabLst/>
                        <a:defRPr/>
                      </a:pPr>
                      <a:r>
                        <a:rPr kumimoji="0" lang="en-US" altLang="en-US" sz="1000" b="0" i="0" u="none" strike="noStrike" cap="none" normalizeH="0" baseline="0" dirty="0" smtClean="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2 PCS</a:t>
                      </a:r>
                      <a:endParaRPr kumimoji="0" lang="en-US" altLang="en-US" sz="1000" b="0" i="0" u="none" strike="noStrike"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en-US" sz="1050" b="0" i="0" u="none" strike="noStrike"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Speed </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smtClean="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650~1750 RPM ± 10%</a:t>
                      </a:r>
                      <a:endParaRPr kumimoji="0" lang="en-US" sz="1000" b="0" i="0" u="none" strike="noStrike" kern="1200"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endParaRP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4268585031"/>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en-US" sz="1050" b="0" i="0" u="none" strike="noStrike"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Airflow (Max)</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smtClean="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71.93 CFM</a:t>
                      </a:r>
                      <a:endParaRPr kumimoji="0" lang="en-US" sz="1000" b="0" i="0" u="none" strike="noStrike" kern="1200"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endParaRP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en-US" sz="1050" b="0" i="0" u="none" strike="noStrike"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Pressure (Max)</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smtClean="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1.86 mmH2O</a:t>
                      </a:r>
                      <a:endParaRPr kumimoji="0" lang="en-US" sz="1000" b="0" i="0" u="none" strike="noStrike" kern="1200"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endParaRP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11"/>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en-US" sz="1050" b="0" i="0" u="none" strike="noStrike"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MTTF</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&gt;160,000 </a:t>
                      </a:r>
                      <a:r>
                        <a:rPr kumimoji="0" lang="en-US" sz="1000" b="0" i="0" u="none" strike="noStrike" kern="1200" cap="none" normalizeH="0" baseline="0" dirty="0" smtClean="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hours</a:t>
                      </a:r>
                      <a:endParaRPr kumimoji="0" lang="en-US" sz="1000" b="0" i="0" u="none" strike="noStrike" kern="1200"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endParaRP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17614">
                <a:tc vMerge="1">
                  <a:txBody>
                    <a:bodyPr/>
                    <a:lstStyle/>
                    <a:p>
                      <a:endParaRPr lang="en-US"/>
                    </a:p>
                  </a:txBody>
                  <a:tcPr/>
                </a:tc>
                <a:tc>
                  <a:txBody>
                    <a:bodyPr/>
                    <a:lstStyle/>
                    <a:p>
                      <a:pPr algn="l" rtl="0" fontAlgn="ctr"/>
                      <a:r>
                        <a:rPr lang="en-US" sz="1050" b="0" i="0" u="none" strike="noStrike" dirty="0">
                          <a:solidFill>
                            <a:srgbClr val="595959"/>
                          </a:solidFill>
                          <a:effectLst/>
                          <a:latin typeface="Teko" panose="02000000000000000000"/>
                          <a:ea typeface="Noto Sans" panose="02020500000000000000" charset="0"/>
                        </a:rPr>
                        <a:t>  Noise Level </a:t>
                      </a:r>
                      <a:r>
                        <a:rPr kumimoji="0" lang="en-US" altLang="en-US" sz="1050" b="0" i="0" u="none" strike="noStrike"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(Max)</a:t>
                      </a:r>
                      <a:endParaRPr lang="en-US" sz="1050" b="0" i="0" u="none" strike="noStrike" dirty="0">
                        <a:solidFill>
                          <a:srgbClr val="595959"/>
                        </a:solidFill>
                        <a:effectLst/>
                        <a:latin typeface="Teko" panose="02000000000000000000"/>
                        <a:ea typeface="Noto Sans" panose="02020500000000000000" charset="0"/>
                      </a:endParaRPr>
                    </a:p>
                  </a:txBody>
                  <a:tcPr marL="11430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smtClean="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27.2 </a:t>
                      </a:r>
                      <a:r>
                        <a:rPr kumimoji="0" lang="en-US" sz="1000" b="0" i="0" u="none" strike="noStrike" kern="1200"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dB(A)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13"/>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en-US" sz="1050" b="0" i="0" u="none" strike="noStrike"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Bearing</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Rifle</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en-US" sz="1050" b="0" i="0" u="none" strike="noStrike"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Power Connector </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4-Pin PWM</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15"/>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en-US" sz="1050" b="0" i="0" u="none" strike="noStrike"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Rated Voltage </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12 VDC</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17614">
                <a:tc vMerge="1">
                  <a:txBody>
                    <a:bodyPr/>
                    <a:lstStyle/>
                    <a:p>
                      <a:endParaRPr lang="en-US"/>
                    </a:p>
                  </a:txBody>
                  <a:tcPr/>
                </a:tc>
                <a:tc>
                  <a:txBody>
                    <a:body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sz="105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rPr>
                        <a:t>Rated Current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smtClean="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0.26 </a:t>
                      </a:r>
                      <a:r>
                        <a:rPr kumimoji="0" lang="en-US" sz="1000" b="0" i="0" u="none" strike="noStrike" kern="1200"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17"/>
                  </a:ext>
                </a:extLst>
              </a:tr>
              <a:tr h="217614">
                <a:tc vMerge="1">
                  <a:txBody>
                    <a:bodyPr/>
                    <a:lstStyle/>
                    <a:p>
                      <a:endParaRPr lang="en-US"/>
                    </a:p>
                  </a:txBody>
                  <a:tcPr/>
                </a:tc>
                <a:tc>
                  <a:txBody>
                    <a:body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sz="105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rPr>
                        <a:t>Safety Current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smtClean="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0.37 </a:t>
                      </a:r>
                      <a:r>
                        <a:rPr kumimoji="0" lang="en-US" sz="1000" b="0" i="0" u="none" strike="noStrike" kern="1200"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17614">
                <a:tc vMerge="1">
                  <a:txBody>
                    <a:bodyPr/>
                    <a:lstStyle/>
                    <a:p>
                      <a:endParaRPr lang="en-US" dirty="0"/>
                    </a:p>
                  </a:txBody>
                  <a:tcPr/>
                </a:tc>
                <a:tc>
                  <a:txBody>
                    <a:body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sz="105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rPr>
                        <a:t>Power Consumption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 </a:t>
                      </a:r>
                      <a:r>
                        <a:rPr kumimoji="0" lang="en-US" sz="1000" b="0" i="0" u="none" strike="noStrike" kern="1200" cap="none" normalizeH="0" baseline="0" dirty="0" smtClean="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3.12 </a:t>
                      </a:r>
                      <a:r>
                        <a:rPr kumimoji="0" lang="en-US" sz="1000" b="0" i="0" u="none" strike="noStrike" kern="1200"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W</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71742089"/>
                  </a:ext>
                </a:extLst>
              </a:tr>
              <a:tr h="147464">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defRPr/>
                      </a:pPr>
                      <a:r>
                        <a:rPr kumimoji="0" lang="en-US" altLang="en-US" sz="1000" b="0" i="0" u="none" strike="noStrike" cap="none" normalizeH="0" baseline="0" dirty="0" smtClean="0">
                          <a:ln>
                            <a:noFill/>
                          </a:ln>
                          <a:solidFill>
                            <a:srgbClr val="55565A"/>
                          </a:solidFill>
                          <a:effectLst/>
                          <a:latin typeface="Teko" panose="02000000000000000000"/>
                          <a:ea typeface="Noto Sans" panose="02020500000000000000" charset="0"/>
                          <a:cs typeface="Meiryo" panose="020B0604030504040204" pitchFamily="34" charset="-128"/>
                        </a:rPr>
                        <a:t>Warranty</a:t>
                      </a:r>
                    </a:p>
                  </a:txBody>
                  <a:tcPr marL="9525" marR="9525" marT="9525" marB="0" anchor="ctr"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gridSpan="2">
                  <a:txBody>
                    <a:bodyPr/>
                    <a:lstStyle/>
                    <a:p>
                      <a:pPr marL="180000" marR="0" lvl="0" indent="0" algn="ctr" defTabSz="417513" rtl="0" eaLnBrk="1" fontAlgn="ctr"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rPr>
                        <a:t>2 years</a:t>
                      </a:r>
                      <a:endParaRPr kumimoji="0" lang="en-US" altLang="en-US" sz="1000" b="0" i="0" u="none" strike="noStrike" kern="1200" cap="none" normalizeH="0" baseline="0" dirty="0">
                        <a:ln>
                          <a:noFill/>
                        </a:ln>
                        <a:solidFill>
                          <a:schemeClr val="tx1">
                            <a:lumMod val="65000"/>
                            <a:lumOff val="35000"/>
                          </a:schemeClr>
                        </a:solidFill>
                        <a:effectLst/>
                        <a:latin typeface="Teko" panose="0200000000000000000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19"/>
                  </a:ext>
                </a:extLst>
              </a:tr>
            </a:tbl>
          </a:graphicData>
        </a:graphic>
      </p:graphicFrame>
      <p:graphicFrame>
        <p:nvGraphicFramePr>
          <p:cNvPr id="11" name="Table 9"/>
          <p:cNvGraphicFramePr>
            <a:graphicFrameLocks noGrp="1"/>
          </p:cNvGraphicFramePr>
          <p:nvPr>
            <p:extLst>
              <p:ext uri="{D42A27DB-BD31-4B8C-83A1-F6EECF244321}">
                <p14:modId xmlns:p14="http://schemas.microsoft.com/office/powerpoint/2010/main" val="80789670"/>
              </p:ext>
            </p:extLst>
          </p:nvPr>
        </p:nvGraphicFramePr>
        <p:xfrm>
          <a:off x="458224" y="8443044"/>
          <a:ext cx="3061923" cy="1728000"/>
        </p:xfrm>
        <a:graphic>
          <a:graphicData uri="http://schemas.openxmlformats.org/drawingml/2006/table">
            <a:tbl>
              <a:tblPr/>
              <a:tblGrid>
                <a:gridCol w="1529426">
                  <a:extLst>
                    <a:ext uri="{9D8B030D-6E8A-4147-A177-3AD203B41FA5}">
                      <a16:colId xmlns:a16="http://schemas.microsoft.com/office/drawing/2014/main" val="20000"/>
                    </a:ext>
                  </a:extLst>
                </a:gridCol>
                <a:gridCol w="1532497">
                  <a:extLst>
                    <a:ext uri="{9D8B030D-6E8A-4147-A177-3AD203B41FA5}">
                      <a16:colId xmlns:a16="http://schemas.microsoft.com/office/drawing/2014/main" val="20001"/>
                    </a:ext>
                  </a:extLst>
                </a:gridCol>
              </a:tblGrid>
              <a:tr h="216000">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rPr>
                        <a:t>EAN code</a:t>
                      </a: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0" marR="0" lvl="0" indent="0" algn="l" defTabSz="417513" rtl="0" eaLnBrk="1" fontAlgn="base" latinLnBrk="0" hangingPunct="1">
                        <a:lnSpc>
                          <a:spcPct val="100000"/>
                        </a:lnSpc>
                        <a:spcBef>
                          <a:spcPct val="0"/>
                        </a:spcBef>
                        <a:spcAft>
                          <a:spcPct val="0"/>
                        </a:spcAft>
                        <a:buClrTx/>
                        <a:buSzTx/>
                        <a:buFontTx/>
                        <a:buNone/>
                        <a:tabLst/>
                      </a:pPr>
                      <a:r>
                        <a:rPr kumimoji="0" lang="nl-NL" altLang="en-US" sz="1050" b="0" i="0" u="none" strike="noStrike" kern="1200" cap="none" normalizeH="0" baseline="0" dirty="0" smtClean="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4719512137956</a:t>
                      </a:r>
                      <a:endParaRPr kumimoji="0" lang="nl-NL" altLang="en-US" sz="105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216000">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nl-NL" altLang="en-US" sz="1000" b="0" i="0" u="none" strike="noStrike" kern="1200" cap="none" normalizeH="0" baseline="0" dirty="0" smtClean="0">
                          <a:ln>
                            <a:noFill/>
                          </a:ln>
                          <a:solidFill>
                            <a:schemeClr val="tx1">
                              <a:lumMod val="65000"/>
                              <a:lumOff val="35000"/>
                            </a:schemeClr>
                          </a:solidFill>
                          <a:effectLst/>
                          <a:latin typeface="Teko" panose="02000000000000000000"/>
                          <a:ea typeface="Noto Sans" panose="02020500000000000000" charset="0"/>
                          <a:cs typeface="+mn-cs"/>
                        </a:rPr>
                        <a:t>UPC code</a:t>
                      </a:r>
                      <a:endPar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0" marR="0" lvl="0" indent="0" algn="l" defTabSz="417513" rtl="0" eaLnBrk="1" fontAlgn="base" latinLnBrk="0" hangingPunct="1">
                        <a:lnSpc>
                          <a:spcPct val="100000"/>
                        </a:lnSpc>
                        <a:spcBef>
                          <a:spcPct val="0"/>
                        </a:spcBef>
                        <a:spcAft>
                          <a:spcPct val="0"/>
                        </a:spcAft>
                        <a:buClrTx/>
                        <a:buSzTx/>
                        <a:buFontTx/>
                        <a:buNone/>
                        <a:tabLst/>
                      </a:pPr>
                      <a:r>
                        <a:rPr kumimoji="0" lang="nl-NL" altLang="en-US" sz="1050" b="0" i="0" u="none" strike="noStrike" kern="1200" cap="none" normalizeH="0" baseline="0" dirty="0" smtClean="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884102110276</a:t>
                      </a:r>
                      <a:endParaRPr kumimoji="0" lang="nl-NL" altLang="en-US" sz="105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1"/>
                  </a:ext>
                </a:extLst>
              </a:tr>
              <a:tr h="216000">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rPr>
                        <a:t>Net weight</a:t>
                      </a: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0" marR="0" lvl="0" indent="0" algn="l" defTabSz="417513" rtl="0" eaLnBrk="1" fontAlgn="base" latinLnBrk="0" hangingPunct="1">
                        <a:lnSpc>
                          <a:spcPct val="100000"/>
                        </a:lnSpc>
                        <a:spcBef>
                          <a:spcPct val="0"/>
                        </a:spcBef>
                        <a:spcAft>
                          <a:spcPct val="0"/>
                        </a:spcAft>
                        <a:buClrTx/>
                        <a:buSzTx/>
                        <a:buFontTx/>
                        <a:buNone/>
                        <a:tabLst/>
                      </a:pPr>
                      <a:r>
                        <a:rPr kumimoji="0" lang="nl-NL" altLang="en-US" sz="1050" b="0" i="0" u="none" strike="noStrike" kern="1200" cap="none" normalizeH="0" baseline="0" dirty="0" smtClean="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1.11 kg</a:t>
                      </a:r>
                      <a:endParaRPr kumimoji="0" lang="nl-NL" altLang="en-US" sz="105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16000">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rPr>
                        <a:t>Gross weight</a:t>
                      </a: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0" marR="0" lvl="0" indent="0" algn="l" defTabSz="417513" rtl="0" eaLnBrk="1" fontAlgn="base" latinLnBrk="0" hangingPunct="1">
                        <a:lnSpc>
                          <a:spcPct val="100000"/>
                        </a:lnSpc>
                        <a:spcBef>
                          <a:spcPct val="0"/>
                        </a:spcBef>
                        <a:spcAft>
                          <a:spcPct val="0"/>
                        </a:spcAft>
                        <a:buClrTx/>
                        <a:buSzTx/>
                        <a:buFontTx/>
                        <a:buNone/>
                        <a:tabLst/>
                      </a:pPr>
                      <a:r>
                        <a:rPr kumimoji="0" lang="nl-NL" altLang="en-US" sz="1050" b="0" i="0" u="none" strike="noStrike" kern="1200" cap="none" normalizeH="0" baseline="0" dirty="0" smtClean="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1.57 kg</a:t>
                      </a:r>
                      <a:endParaRPr kumimoji="0" lang="nl-NL" altLang="en-US" sz="105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3"/>
                  </a:ext>
                </a:extLst>
              </a:tr>
              <a:tr h="324000">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rPr>
                        <a:t>Package </a:t>
                      </a:r>
                      <a:r>
                        <a:rPr kumimoji="0" lang="en-US" altLang="zh-CN"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rPr>
                        <a:t>dimension </a:t>
                      </a:r>
                    </a:p>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zh-CN"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rPr>
                        <a:t>(L x W X H)</a:t>
                      </a:r>
                      <a:endPar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0" marR="0" lvl="0" indent="0" algn="l" defTabSz="417513" rtl="0" eaLnBrk="1" fontAlgn="base" latinLnBrk="0" hangingPunct="1">
                        <a:lnSpc>
                          <a:spcPct val="100000"/>
                        </a:lnSpc>
                        <a:spcBef>
                          <a:spcPct val="0"/>
                        </a:spcBef>
                        <a:spcAft>
                          <a:spcPct val="0"/>
                        </a:spcAft>
                        <a:buClrTx/>
                        <a:buSzTx/>
                        <a:buFontTx/>
                        <a:buNone/>
                        <a:tabLst/>
                      </a:pPr>
                      <a:r>
                        <a:rPr kumimoji="0" lang="en-US" altLang="en-US" sz="1050" b="0" i="0" u="none" strike="noStrike" kern="1200" cap="none" normalizeH="0" baseline="0" smtClean="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17.3 x 15.9 x 20.3 cm</a:t>
                      </a:r>
                      <a:endParaRPr kumimoji="0" lang="en-US" altLang="en-US" sz="105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24000">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rPr>
                        <a:t>Carton dimension </a:t>
                      </a:r>
                    </a:p>
                    <a:p>
                      <a:pPr marL="180000" marR="0" lvl="0" indent="0" algn="l" defTabSz="417513" rtl="0" eaLnBrk="1" fontAlgn="base" latinLnBrk="0" hangingPunct="1">
                        <a:lnSpc>
                          <a:spcPts val="1200"/>
                        </a:lnSpc>
                        <a:spcBef>
                          <a:spcPct val="0"/>
                        </a:spcBef>
                        <a:spcAft>
                          <a:spcPct val="0"/>
                        </a:spcAft>
                        <a:buClrTx/>
                        <a:buSzTx/>
                        <a:buFontTx/>
                        <a:buNone/>
                        <a:tabLst/>
                      </a:pPr>
                      <a:r>
                        <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rPr>
                        <a:t>(L x W x H)</a:t>
                      </a: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DEEEE"/>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0" marR="0" lvl="0" indent="0" algn="l" defTabSz="417513" rtl="0" eaLnBrk="1" fontAlgn="base" latinLnBrk="0" hangingPunct="1">
                        <a:lnSpc>
                          <a:spcPct val="100000"/>
                        </a:lnSpc>
                        <a:spcBef>
                          <a:spcPct val="0"/>
                        </a:spcBef>
                        <a:spcAft>
                          <a:spcPct val="0"/>
                        </a:spcAft>
                        <a:buClrTx/>
                        <a:buSzTx/>
                        <a:buFontTx/>
                        <a:buNone/>
                        <a:tabLst/>
                      </a:pPr>
                      <a:r>
                        <a:rPr kumimoji="0" lang="en-US" altLang="en-US" sz="1050" b="0" i="0" u="none" strike="noStrike" kern="1200" cap="none" normalizeH="0" baseline="0" dirty="0" smtClean="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48.7 x 36.2 x 23.8 cm</a:t>
                      </a:r>
                      <a:endParaRPr kumimoji="0" lang="en-US" altLang="en-US" sz="105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DEEEE"/>
                    </a:solidFill>
                  </a:tcPr>
                </a:tc>
                <a:extLst>
                  <a:ext uri="{0D108BD9-81ED-4DB2-BD59-A6C34878D82A}">
                    <a16:rowId xmlns:a16="http://schemas.microsoft.com/office/drawing/2014/main" val="10005"/>
                  </a:ext>
                </a:extLst>
              </a:tr>
              <a:tr h="216000">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rPr>
                        <a:t>Units/CTN</a:t>
                      </a: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0" marR="0" lvl="0" indent="0" algn="l" defTabSz="417513" rtl="0" eaLnBrk="1" fontAlgn="base" latinLnBrk="0" hangingPunct="1">
                        <a:lnSpc>
                          <a:spcPct val="100000"/>
                        </a:lnSpc>
                        <a:spcBef>
                          <a:spcPct val="0"/>
                        </a:spcBef>
                        <a:spcAft>
                          <a:spcPct val="0"/>
                        </a:spcAft>
                        <a:buClrTx/>
                        <a:buSzTx/>
                        <a:buFontTx/>
                        <a:buNone/>
                        <a:tabLst/>
                      </a:pPr>
                      <a:r>
                        <a:rPr kumimoji="0" lang="en-US" altLang="en-US" sz="1050" b="0" i="0" u="none" strike="noStrike" kern="1200" cap="none" normalizeH="0" baseline="0" dirty="0" smtClean="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6</a:t>
                      </a:r>
                      <a:endParaRPr kumimoji="0" lang="en-US" altLang="en-US" sz="105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graphicFrame>
        <p:nvGraphicFramePr>
          <p:cNvPr id="13" name="Table 10"/>
          <p:cNvGraphicFramePr>
            <a:graphicFrameLocks noGrp="1"/>
          </p:cNvGraphicFramePr>
          <p:nvPr>
            <p:extLst>
              <p:ext uri="{D42A27DB-BD31-4B8C-83A1-F6EECF244321}">
                <p14:modId xmlns:p14="http://schemas.microsoft.com/office/powerpoint/2010/main" val="611634136"/>
              </p:ext>
            </p:extLst>
          </p:nvPr>
        </p:nvGraphicFramePr>
        <p:xfrm>
          <a:off x="4068663" y="8802988"/>
          <a:ext cx="3312368" cy="1091451"/>
        </p:xfrm>
        <a:graphic>
          <a:graphicData uri="http://schemas.openxmlformats.org/drawingml/2006/table">
            <a:tbl>
              <a:tblPr/>
              <a:tblGrid>
                <a:gridCol w="792377">
                  <a:extLst>
                    <a:ext uri="{9D8B030D-6E8A-4147-A177-3AD203B41FA5}">
                      <a16:colId xmlns:a16="http://schemas.microsoft.com/office/drawing/2014/main" val="20000"/>
                    </a:ext>
                  </a:extLst>
                </a:gridCol>
                <a:gridCol w="770781">
                  <a:extLst>
                    <a:ext uri="{9D8B030D-6E8A-4147-A177-3AD203B41FA5}">
                      <a16:colId xmlns:a16="http://schemas.microsoft.com/office/drawing/2014/main" val="20001"/>
                    </a:ext>
                  </a:extLst>
                </a:gridCol>
                <a:gridCol w="966800">
                  <a:extLst>
                    <a:ext uri="{9D8B030D-6E8A-4147-A177-3AD203B41FA5}">
                      <a16:colId xmlns:a16="http://schemas.microsoft.com/office/drawing/2014/main" val="20002"/>
                    </a:ext>
                  </a:extLst>
                </a:gridCol>
                <a:gridCol w="782410">
                  <a:extLst>
                    <a:ext uri="{9D8B030D-6E8A-4147-A177-3AD203B41FA5}">
                      <a16:colId xmlns:a16="http://schemas.microsoft.com/office/drawing/2014/main" val="20003"/>
                    </a:ext>
                  </a:extLst>
                </a:gridCol>
              </a:tblGrid>
              <a:tr h="221461">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rPr>
                        <a:t>Cont.</a:t>
                      </a:r>
                      <a:endPar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endParaRPr>
                    </a:p>
                  </a:txBody>
                  <a:tcPr marL="60278" marR="60278" marT="0" marB="0" anchor="ctr" anchorCtr="1"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rPr>
                        <a:t>W/ Pallet</a:t>
                      </a:r>
                      <a:endPar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endParaRPr>
                    </a:p>
                  </a:txBody>
                  <a:tcPr marL="60278" marR="60278" marT="0" marB="0" anchor="ctr" anchorCtr="1"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rPr>
                        <a:t>Carton/ Pallet</a:t>
                      </a:r>
                      <a:endPar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endParaRPr>
                    </a:p>
                  </a:txBody>
                  <a:tcPr marL="60278" marR="60278" marT="0" marB="0" anchor="ctr" anchorCtr="1"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rPr>
                        <a:t>W/O Pallet</a:t>
                      </a:r>
                      <a:endPar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endParaRPr>
                    </a:p>
                  </a:txBody>
                  <a:tcPr marL="60278" marR="60278" marT="0" marB="0" anchor="ctr" anchorCtr="1"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262217">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rPr>
                        <a:t>20’</a:t>
                      </a:r>
                      <a:endPar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endParaRPr>
                    </a:p>
                  </a:txBody>
                  <a:tcPr marL="60278" marR="60278" marT="0" marB="0" anchor="ctr" anchorCtr="1"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altLang="en-US" sz="1000" b="0" i="0" u="none" strike="noStrike" kern="1200" cap="none" normalizeH="0" baseline="0" dirty="0" smtClean="0">
                          <a:ln>
                            <a:noFill/>
                          </a:ln>
                          <a:solidFill>
                            <a:schemeClr val="tx1">
                              <a:lumMod val="65000"/>
                              <a:lumOff val="35000"/>
                            </a:schemeClr>
                          </a:solidFill>
                          <a:effectLst/>
                          <a:latin typeface="Teko" panose="02000000000000000000"/>
                          <a:ea typeface="Noto Sans" panose="02020500000000000000" charset="0"/>
                          <a:cs typeface="+mn-cs"/>
                        </a:rPr>
                        <a:t>2880</a:t>
                      </a:r>
                      <a:endParaRPr kumimoji="0" lang="en-US"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endParaRPr>
                    </a:p>
                  </a:txBody>
                  <a:tcPr marL="60278" marR="60278" marT="0" marB="0" anchor="ctr" anchorCtr="1"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nl-NL" altLang="en-US" sz="1000" b="0" i="0" u="none" strike="noStrike" kern="1200" cap="none" normalizeH="0" baseline="0" dirty="0" smtClean="0">
                          <a:ln>
                            <a:noFill/>
                          </a:ln>
                          <a:solidFill>
                            <a:schemeClr val="tx1">
                              <a:lumMod val="65000"/>
                              <a:lumOff val="35000"/>
                            </a:schemeClr>
                          </a:solidFill>
                          <a:effectLst/>
                          <a:latin typeface="Teko" panose="02000000000000000000"/>
                          <a:ea typeface="Noto Sans" panose="02020500000000000000" charset="0"/>
                          <a:cs typeface="+mn-cs"/>
                        </a:rPr>
                        <a:t>48</a:t>
                      </a:r>
                      <a:endPar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endParaRPr>
                    </a:p>
                  </a:txBody>
                  <a:tcPr marL="60278" marR="60278" marT="0" marB="0" anchor="ctr" anchorCtr="1"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altLang="en-US" sz="1000" b="0" i="0" u="none" strike="noStrike" kern="1200" cap="none" normalizeH="0" baseline="0" dirty="0" smtClean="0">
                          <a:ln>
                            <a:noFill/>
                          </a:ln>
                          <a:solidFill>
                            <a:schemeClr val="tx1">
                              <a:lumMod val="65000"/>
                              <a:lumOff val="35000"/>
                            </a:schemeClr>
                          </a:solidFill>
                          <a:effectLst/>
                          <a:latin typeface="Teko" panose="02000000000000000000"/>
                          <a:ea typeface="Noto Sans" panose="02020500000000000000" charset="0"/>
                          <a:cs typeface="+mn-cs"/>
                        </a:rPr>
                        <a:t>N/A</a:t>
                      </a:r>
                      <a:endParaRPr kumimoji="0" lang="en-US"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endParaRPr>
                    </a:p>
                  </a:txBody>
                  <a:tcPr marL="60278" marR="60278" marT="0" marB="0" anchor="ctr" anchorCtr="1"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1"/>
                  </a:ext>
                </a:extLst>
              </a:tr>
              <a:tr h="262217">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rPr>
                        <a:t>40’</a:t>
                      </a:r>
                      <a:endPar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endParaRPr>
                    </a:p>
                  </a:txBody>
                  <a:tcPr marL="60278" marR="60278" marT="0" marB="0" anchor="ctr" anchorCtr="1"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altLang="en-US" sz="1000" b="0" i="0" u="none" strike="noStrike" kern="1200" cap="none" normalizeH="0" baseline="0" dirty="0" smtClean="0">
                          <a:ln>
                            <a:noFill/>
                          </a:ln>
                          <a:solidFill>
                            <a:schemeClr val="tx1">
                              <a:lumMod val="65000"/>
                              <a:lumOff val="35000"/>
                            </a:schemeClr>
                          </a:solidFill>
                          <a:effectLst/>
                          <a:latin typeface="Teko" panose="02000000000000000000"/>
                          <a:ea typeface="Noto Sans" panose="02020500000000000000" charset="0"/>
                          <a:cs typeface="+mn-cs"/>
                        </a:rPr>
                        <a:t>5760</a:t>
                      </a:r>
                      <a:endParaRPr kumimoji="0" lang="en-US"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endParaRPr>
                    </a:p>
                  </a:txBody>
                  <a:tcPr marL="60278" marR="60278" marT="0" marB="0" anchor="ctr" anchorCtr="1"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nl-NL" altLang="en-US" sz="1000" b="0" i="0" u="none" strike="noStrike" kern="1200" cap="none" normalizeH="0" baseline="0" dirty="0" smtClean="0">
                          <a:ln>
                            <a:noFill/>
                          </a:ln>
                          <a:solidFill>
                            <a:schemeClr val="tx1">
                              <a:lumMod val="65000"/>
                              <a:lumOff val="35000"/>
                            </a:schemeClr>
                          </a:solidFill>
                          <a:effectLst/>
                          <a:latin typeface="Teko" panose="02000000000000000000"/>
                          <a:ea typeface="Noto Sans" panose="02020500000000000000" charset="0"/>
                          <a:cs typeface="+mn-cs"/>
                        </a:rPr>
                        <a:t>48</a:t>
                      </a:r>
                      <a:endPar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endParaRPr>
                    </a:p>
                  </a:txBody>
                  <a:tcPr marL="60278" marR="60278" marT="0" marB="0" anchor="ctr" anchorCtr="1"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ctr" defTabSz="417513" rtl="0" eaLnBrk="1" fontAlgn="base" latinLnBrk="0" hangingPunct="1">
                        <a:lnSpc>
                          <a:spcPts val="1200"/>
                        </a:lnSpc>
                        <a:spcBef>
                          <a:spcPct val="0"/>
                        </a:spcBef>
                        <a:spcAft>
                          <a:spcPct val="0"/>
                        </a:spcAft>
                        <a:buClrTx/>
                        <a:buSzTx/>
                        <a:buFontTx/>
                        <a:buNone/>
                        <a:tabLst/>
                        <a:defRPr/>
                      </a:pPr>
                      <a:r>
                        <a:rPr kumimoji="0" lang="en-US" altLang="en-US" sz="1000" b="0" i="0" u="none" strike="noStrike" kern="1200" cap="none" normalizeH="0" baseline="0" dirty="0" smtClean="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N/A</a:t>
                      </a:r>
                    </a:p>
                  </a:txBody>
                  <a:tcPr marL="60278" marR="60278" marT="0" marB="0" anchor="ctr" anchorCtr="1"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62217">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fr-FR" altLang="en-US" sz="1000" b="0" i="0" u="none" strike="noStrike" kern="1200" cap="none" normalizeH="0" baseline="0">
                          <a:ln>
                            <a:noFill/>
                          </a:ln>
                          <a:solidFill>
                            <a:schemeClr val="tx1">
                              <a:lumMod val="65000"/>
                              <a:lumOff val="35000"/>
                            </a:schemeClr>
                          </a:solidFill>
                          <a:effectLst/>
                          <a:latin typeface="Teko" panose="02000000000000000000"/>
                          <a:ea typeface="Noto Sans" panose="02020500000000000000" charset="0"/>
                          <a:cs typeface="+mn-cs"/>
                        </a:rPr>
                        <a:t>40 HQ</a:t>
                      </a:r>
                      <a:endParaRPr kumimoji="0" lang="nl-NL" altLang="en-US" sz="1000" b="0" i="0" u="none" strike="noStrike" kern="1200" cap="none" normalizeH="0" baseline="0">
                        <a:ln>
                          <a:noFill/>
                        </a:ln>
                        <a:solidFill>
                          <a:schemeClr val="tx1">
                            <a:lumMod val="65000"/>
                            <a:lumOff val="35000"/>
                          </a:schemeClr>
                        </a:solidFill>
                        <a:effectLst/>
                        <a:latin typeface="Teko" panose="02000000000000000000"/>
                        <a:ea typeface="Noto Sans" panose="02020500000000000000" charset="0"/>
                        <a:cs typeface="+mn-cs"/>
                      </a:endParaRPr>
                    </a:p>
                  </a:txBody>
                  <a:tcPr marL="60278" marR="60278" marT="0" marB="0" anchor="ctr" anchorCtr="1"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AEAEA"/>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altLang="en-US" sz="1000" b="0" i="0" u="none" strike="noStrike" kern="1200" cap="none" normalizeH="0" baseline="0" dirty="0" smtClean="0">
                          <a:ln>
                            <a:noFill/>
                          </a:ln>
                          <a:solidFill>
                            <a:schemeClr val="tx1">
                              <a:lumMod val="65000"/>
                              <a:lumOff val="35000"/>
                            </a:schemeClr>
                          </a:solidFill>
                          <a:effectLst/>
                          <a:latin typeface="Teko" panose="02000000000000000000"/>
                          <a:ea typeface="Noto Sans" panose="02020500000000000000" charset="0"/>
                          <a:cs typeface="+mn-cs"/>
                        </a:rPr>
                        <a:t>6480</a:t>
                      </a:r>
                      <a:endParaRPr kumimoji="0" lang="en-US"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endParaRPr>
                    </a:p>
                  </a:txBody>
                  <a:tcPr marL="60278" marR="60278" marT="0" marB="0" anchor="ctr" anchorCtr="1"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AEAEA"/>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nl-NL" altLang="en-US" sz="1000" b="0" i="0" u="none" strike="noStrike" kern="1200" cap="none" normalizeH="0" baseline="0" dirty="0" smtClean="0">
                          <a:ln>
                            <a:noFill/>
                          </a:ln>
                          <a:solidFill>
                            <a:schemeClr val="tx1">
                              <a:lumMod val="65000"/>
                              <a:lumOff val="35000"/>
                            </a:schemeClr>
                          </a:solidFill>
                          <a:effectLst/>
                          <a:latin typeface="Teko" panose="02000000000000000000"/>
                          <a:ea typeface="Noto Sans" panose="02020500000000000000" charset="0"/>
                          <a:cs typeface="+mn-cs"/>
                        </a:rPr>
                        <a:t>54</a:t>
                      </a:r>
                      <a:endParaRPr kumimoji="0" lang="nl-NL" altLang="en-US" sz="1000" b="0" i="0" u="none" strike="noStrike" kern="1200" cap="none" normalizeH="0" baseline="0" dirty="0">
                        <a:ln>
                          <a:noFill/>
                        </a:ln>
                        <a:solidFill>
                          <a:schemeClr val="tx1">
                            <a:lumMod val="65000"/>
                            <a:lumOff val="35000"/>
                          </a:schemeClr>
                        </a:solidFill>
                        <a:effectLst/>
                        <a:latin typeface="Teko" panose="02000000000000000000"/>
                        <a:ea typeface="Noto Sans" panose="02020500000000000000" charset="0"/>
                        <a:cs typeface="+mn-cs"/>
                      </a:endParaRPr>
                    </a:p>
                  </a:txBody>
                  <a:tcPr marL="60278" marR="60278" marT="0" marB="0" anchor="ctr" anchorCtr="1"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AEAEA"/>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ctr" defTabSz="417513" rtl="0" eaLnBrk="1" fontAlgn="base" latinLnBrk="0" hangingPunct="1">
                        <a:lnSpc>
                          <a:spcPts val="1200"/>
                        </a:lnSpc>
                        <a:spcBef>
                          <a:spcPct val="0"/>
                        </a:spcBef>
                        <a:spcAft>
                          <a:spcPct val="0"/>
                        </a:spcAft>
                        <a:buClrTx/>
                        <a:buSzTx/>
                        <a:buFontTx/>
                        <a:buNone/>
                        <a:tabLst/>
                        <a:defRPr/>
                      </a:pPr>
                      <a:r>
                        <a:rPr kumimoji="0" lang="en-US" altLang="en-US" sz="1000" b="0" i="0" u="none" strike="noStrike" kern="1200" cap="none" normalizeH="0" baseline="0" dirty="0" smtClean="0">
                          <a:ln>
                            <a:noFill/>
                          </a:ln>
                          <a:solidFill>
                            <a:schemeClr val="tx1">
                              <a:lumMod val="65000"/>
                              <a:lumOff val="35000"/>
                            </a:schemeClr>
                          </a:solidFill>
                          <a:effectLst/>
                          <a:latin typeface="Teko" panose="02000000000000000000"/>
                          <a:ea typeface="Noto Sans" panose="02020500000000000000" charset="0"/>
                          <a:cs typeface="Meiryo" panose="020B0604030504040204" pitchFamily="34" charset="-128"/>
                        </a:rPr>
                        <a:t>N/A</a:t>
                      </a:r>
                    </a:p>
                  </a:txBody>
                  <a:tcPr marL="60278" marR="60278" marT="0" marB="0" anchor="ctr" anchorCtr="1"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72840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93380</TotalTime>
  <Words>494</Words>
  <Application>Microsoft Office PowerPoint</Application>
  <PresentationFormat>Custom</PresentationFormat>
  <Paragraphs>95</Paragraphs>
  <Slides>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宋体</vt:lpstr>
      <vt:lpstr>微軟正黑體</vt:lpstr>
      <vt:lpstr>新細明體</vt:lpstr>
      <vt:lpstr>Arial</vt:lpstr>
      <vt:lpstr>Calibri</vt:lpstr>
      <vt:lpstr>Meiryo</vt:lpstr>
      <vt:lpstr>Noto Sans</vt:lpstr>
      <vt:lpstr>Teko</vt:lpstr>
      <vt:lpstr>Teko SemiBold</vt:lpstr>
      <vt:lpstr>Office 佈景主題</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Shao_Lee 李宜珈</dc:creator>
  <cp:lastModifiedBy>Elly_lai Lai</cp:lastModifiedBy>
  <cp:revision>210</cp:revision>
  <dcterms:created xsi:type="dcterms:W3CDTF">2021-08-05T04:16:37Z</dcterms:created>
  <dcterms:modified xsi:type="dcterms:W3CDTF">2023-03-08T00:56:16Z</dcterms:modified>
</cp:coreProperties>
</file>